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73" r:id="rId5"/>
    <p:sldId id="363" r:id="rId6"/>
    <p:sldId id="372" r:id="rId7"/>
    <p:sldId id="661" r:id="rId8"/>
    <p:sldId id="371" r:id="rId9"/>
    <p:sldId id="374" r:id="rId10"/>
    <p:sldId id="370" r:id="rId11"/>
    <p:sldId id="375" r:id="rId12"/>
    <p:sldId id="376" r:id="rId13"/>
    <p:sldId id="377" r:id="rId14"/>
    <p:sldId id="378" r:id="rId15"/>
    <p:sldId id="628" r:id="rId16"/>
    <p:sldId id="280" r:id="rId17"/>
    <p:sldId id="663" r:id="rId18"/>
  </p:sldIdLst>
  <p:sldSz cx="12192000" cy="6858000"/>
  <p:notesSz cx="6858000" cy="9144000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A1E8B63C-9C5C-4EAA-9CB4-350BBE91AA3C}">
          <p14:sldIdLst>
            <p14:sldId id="273"/>
          </p14:sldIdLst>
        </p14:section>
        <p14:section name="Main" id="{86F88498-6259-465C-AD4B-28049C777E95}">
          <p14:sldIdLst>
            <p14:sldId id="363"/>
            <p14:sldId id="372"/>
            <p14:sldId id="661"/>
            <p14:sldId id="371"/>
            <p14:sldId id="374"/>
            <p14:sldId id="370"/>
            <p14:sldId id="375"/>
            <p14:sldId id="376"/>
            <p14:sldId id="377"/>
            <p14:sldId id="378"/>
          </p14:sldIdLst>
        </p14:section>
        <p14:section name="End" id="{D90BD684-643E-4F23-BF47-5E9181EA20BD}">
          <p14:sldIdLst>
            <p14:sldId id="628"/>
            <p14:sldId id="280"/>
            <p14:sldId id="6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orient="horz" pos="729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860" userDrawn="1">
          <p15:clr>
            <a:srgbClr val="A4A3A4"/>
          </p15:clr>
        </p15:guide>
        <p15:guide id="5" pos="332" userDrawn="1">
          <p15:clr>
            <a:srgbClr val="A4A3A4"/>
          </p15:clr>
        </p15:guide>
        <p15:guide id="6" pos="7529" userDrawn="1">
          <p15:clr>
            <a:srgbClr val="A4A3A4"/>
          </p15:clr>
        </p15:guide>
        <p15:guide id="7" pos="6320" userDrawn="1">
          <p15:clr>
            <a:srgbClr val="A4A3A4"/>
          </p15:clr>
        </p15:guide>
        <p15:guide id="8" pos="151" userDrawn="1">
          <p15:clr>
            <a:srgbClr val="A4A3A4"/>
          </p15:clr>
        </p15:guide>
        <p15:guide id="9" pos="63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6E1F"/>
    <a:srgbClr val="FFEB9C"/>
    <a:srgbClr val="AB191B"/>
    <a:srgbClr val="FFC7CE"/>
    <a:srgbClr val="FFCCFF"/>
    <a:srgbClr val="2C4F8F"/>
    <a:srgbClr val="C21212"/>
    <a:srgbClr val="75E76F"/>
    <a:srgbClr val="FCFCFC"/>
    <a:srgbClr val="315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0" autoAdjust="0"/>
    <p:restoredTop sz="87682" autoAdjust="0"/>
  </p:normalViewPr>
  <p:slideViewPr>
    <p:cSldViewPr showGuides="1">
      <p:cViewPr varScale="1">
        <p:scale>
          <a:sx n="71" d="100"/>
          <a:sy n="71" d="100"/>
        </p:scale>
        <p:origin x="1267" y="53"/>
      </p:cViewPr>
      <p:guideLst>
        <p:guide orient="horz" pos="300"/>
        <p:guide orient="horz" pos="729"/>
        <p:guide orient="horz" pos="799"/>
        <p:guide orient="horz" pos="3860"/>
        <p:guide pos="332"/>
        <p:guide pos="7529"/>
        <p:guide pos="6320"/>
        <p:guide pos="151"/>
        <p:guide pos="6380"/>
      </p:guideLst>
    </p:cSldViewPr>
  </p:slideViewPr>
  <p:outlineViewPr>
    <p:cViewPr>
      <p:scale>
        <a:sx n="33" d="100"/>
        <a:sy n="33" d="100"/>
      </p:scale>
      <p:origin x="0" y="-197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-360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nb-NO" dirty="0">
              <a:latin typeface="Verdana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b-NO" dirty="0">
              <a:latin typeface="Verdana" pitchFamily="34" charset="0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nb-NO" dirty="0">
              <a:latin typeface="Verdana" pitchFamily="34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41660C5-FF98-41D1-B264-B85BDD8278E9}" type="slidenum">
              <a:rPr lang="nb-NO">
                <a:latin typeface="Verdana" pitchFamily="34" charset="0"/>
              </a:rPr>
              <a:pPr/>
              <a:t>‹#›</a:t>
            </a:fld>
            <a:endParaRPr lang="nb-NO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43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A2DC02AD-8659-460A-AC64-FC48D959C6F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84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71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frequent</a:t>
            </a:r>
            <a:r>
              <a:rPr lang="sv-SE" dirty="0"/>
              <a:t> </a:t>
            </a:r>
            <a:r>
              <a:rPr lang="sv-SE" dirty="0" err="1"/>
              <a:t>differencies</a:t>
            </a:r>
            <a:r>
              <a:rPr lang="sv-SE" dirty="0"/>
              <a:t>?</a:t>
            </a:r>
          </a:p>
          <a:p>
            <a:r>
              <a:rPr lang="sv-SE" dirty="0"/>
              <a:t>Is </a:t>
            </a:r>
            <a:r>
              <a:rPr lang="sv-SE" dirty="0" err="1"/>
              <a:t>there</a:t>
            </a:r>
            <a:r>
              <a:rPr lang="sv-SE" dirty="0"/>
              <a:t> a </a:t>
            </a:r>
            <a:r>
              <a:rPr lang="sv-SE" dirty="0" err="1"/>
              <a:t>frequent</a:t>
            </a:r>
            <a:r>
              <a:rPr lang="sv-SE" dirty="0"/>
              <a:t> or common </a:t>
            </a:r>
            <a:r>
              <a:rPr lang="sv-SE" dirty="0" err="1"/>
              <a:t>ratio</a:t>
            </a:r>
            <a:r>
              <a:rPr lang="sv-SE" dirty="0"/>
              <a:t> in the </a:t>
            </a:r>
            <a:r>
              <a:rPr lang="sv-SE" dirty="0" err="1"/>
              <a:t>difference</a:t>
            </a:r>
            <a:r>
              <a:rPr lang="sv-SE" dirty="0"/>
              <a:t>, </a:t>
            </a:r>
            <a:r>
              <a:rPr lang="sv-SE" dirty="0" err="1"/>
              <a:t>eg</a:t>
            </a:r>
            <a:r>
              <a:rPr lang="sv-SE" dirty="0"/>
              <a:t> 3600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hours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compared</a:t>
            </a:r>
            <a:r>
              <a:rPr lang="sv-SE" dirty="0"/>
              <a:t> to </a:t>
            </a:r>
            <a:r>
              <a:rPr lang="sv-SE" dirty="0" err="1"/>
              <a:t>seconds</a:t>
            </a:r>
            <a:r>
              <a:rPr lang="sv-S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865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“Information: the currency of the digital age”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hp.com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348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Matcha kontoutdragen direkt mot bokföringen </a:t>
            </a:r>
            <a:r>
              <a:rPr lang="sv-SE" dirty="0" err="1"/>
              <a:t>istf</a:t>
            </a:r>
            <a:r>
              <a:rPr lang="sv-SE" dirty="0"/>
              <a:t> pappersledes med överstrykningspenna. </a:t>
            </a:r>
          </a:p>
          <a:p>
            <a:r>
              <a:rPr lang="sv-SE" dirty="0"/>
              <a:t>Oväntat vanlig manuell hantering som förekommer på ekonomiavdelningarna :-]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179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476250"/>
            <a:ext cx="11137900" cy="681038"/>
          </a:xfrm>
        </p:spPr>
        <p:txBody>
          <a:bodyPr/>
          <a:lstStyle>
            <a:lvl1pPr>
              <a:defRPr>
                <a:solidFill>
                  <a:srgbClr val="717074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17074"/>
                </a:solidFill>
              </a:defRPr>
            </a:lvl1pPr>
            <a:lvl2pPr>
              <a:defRPr>
                <a:solidFill>
                  <a:srgbClr val="717074"/>
                </a:solidFill>
              </a:defRPr>
            </a:lvl2pPr>
            <a:lvl3pPr>
              <a:defRPr>
                <a:solidFill>
                  <a:srgbClr val="717074"/>
                </a:solidFill>
              </a:defRPr>
            </a:lvl3pPr>
            <a:lvl4pPr>
              <a:defRPr>
                <a:solidFill>
                  <a:srgbClr val="717074"/>
                </a:solidFill>
              </a:defRPr>
            </a:lvl4pPr>
            <a:lvl5pPr>
              <a:defRPr>
                <a:solidFill>
                  <a:srgbClr val="717074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251" y="6487198"/>
            <a:ext cx="1365248" cy="172800"/>
          </a:xfrm>
        </p:spPr>
        <p:txBody>
          <a:bodyPr/>
          <a:lstStyle>
            <a:lvl1pPr>
              <a:defRPr>
                <a:solidFill>
                  <a:srgbClr val="717074"/>
                </a:solidFill>
              </a:defRPr>
            </a:lvl1pPr>
          </a:lstStyle>
          <a:p>
            <a:fld id="{CB0219D8-FF3D-4115-A195-7159B4FBE886}" type="datetime10">
              <a:rPr lang="sv-SE" noProof="0" smtClean="0"/>
              <a:pPr/>
              <a:t>08:38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17074"/>
                </a:solidFill>
              </a:defRPr>
            </a:lvl1pPr>
          </a:lstStyle>
          <a:p>
            <a:fld id="{E60712A0-08B7-407F-9E15-9B222826C82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3" y="6516001"/>
            <a:ext cx="4993117" cy="34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GB" noProof="0"/>
              <a:t>footnote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3" y="836712"/>
            <a:ext cx="6934200" cy="1481136"/>
          </a:xfrm>
        </p:spPr>
        <p:txBody>
          <a:bodyPr/>
          <a:lstStyle>
            <a:lvl1pPr algn="l">
              <a:lnSpc>
                <a:spcPct val="100000"/>
              </a:lnSpc>
              <a:defRPr sz="2400" b="0" cap="none" baseline="0"/>
            </a:lvl1pPr>
          </a:lstStyle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433" y="2687736"/>
            <a:ext cx="6934200" cy="17494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250" y="6487200"/>
            <a:ext cx="1365249" cy="172800"/>
          </a:xfrm>
        </p:spPr>
        <p:txBody>
          <a:bodyPr/>
          <a:lstStyle>
            <a:lvl1pPr>
              <a:defRPr/>
            </a:lvl1pPr>
          </a:lstStyle>
          <a:p>
            <a:fld id="{CB0219D8-FF3D-4115-A195-7159B4FBE886}" type="datetime10">
              <a:rPr lang="sv-SE" noProof="0" smtClean="0"/>
              <a:pPr/>
              <a:t>08:38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4ABFF-A627-4DDB-BE4D-EC79A633A4C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Group 160"/>
          <p:cNvGrpSpPr>
            <a:grpSpLocks/>
          </p:cNvGrpSpPr>
          <p:nvPr/>
        </p:nvGrpSpPr>
        <p:grpSpPr bwMode="auto">
          <a:xfrm>
            <a:off x="-459317" y="182564"/>
            <a:ext cx="383117" cy="6491287"/>
            <a:chOff x="-181" y="115"/>
            <a:chExt cx="5783" cy="4089"/>
          </a:xfrm>
        </p:grpSpPr>
        <p:sp>
          <p:nvSpPr>
            <p:cNvPr id="8" name="Line 144"/>
            <p:cNvSpPr>
              <a:spLocks noChangeShapeType="1"/>
            </p:cNvSpPr>
            <p:nvPr userDrawn="1"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" name="Line 145"/>
            <p:cNvSpPr>
              <a:spLocks noChangeShapeType="1"/>
            </p:cNvSpPr>
            <p:nvPr userDrawn="1"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" name="Line 146"/>
            <p:cNvSpPr>
              <a:spLocks noChangeShapeType="1"/>
            </p:cNvSpPr>
            <p:nvPr userDrawn="1"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" name="Line 147"/>
            <p:cNvSpPr>
              <a:spLocks noChangeShapeType="1"/>
            </p:cNvSpPr>
            <p:nvPr userDrawn="1"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" name="Line 148"/>
            <p:cNvSpPr>
              <a:spLocks noChangeShapeType="1"/>
            </p:cNvSpPr>
            <p:nvPr userDrawn="1"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3" name="Line 149"/>
            <p:cNvSpPr>
              <a:spLocks noChangeShapeType="1"/>
            </p:cNvSpPr>
            <p:nvPr userDrawn="1"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" name="Line 150"/>
            <p:cNvSpPr>
              <a:spLocks noChangeShapeType="1"/>
            </p:cNvSpPr>
            <p:nvPr userDrawn="1"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" name="Line 151"/>
            <p:cNvSpPr>
              <a:spLocks noChangeShapeType="1"/>
            </p:cNvSpPr>
            <p:nvPr userDrawn="1"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6" name="Line 152"/>
            <p:cNvSpPr>
              <a:spLocks noChangeShapeType="1"/>
            </p:cNvSpPr>
            <p:nvPr userDrawn="1"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7" name="Line 153"/>
            <p:cNvSpPr>
              <a:spLocks noChangeShapeType="1"/>
            </p:cNvSpPr>
            <p:nvPr userDrawn="1"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8" name="Line 154"/>
            <p:cNvSpPr>
              <a:spLocks noChangeShapeType="1"/>
            </p:cNvSpPr>
            <p:nvPr userDrawn="1"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9" name="Line 155"/>
            <p:cNvSpPr>
              <a:spLocks noChangeShapeType="1"/>
            </p:cNvSpPr>
            <p:nvPr userDrawn="1"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0" name="Line 156"/>
            <p:cNvSpPr>
              <a:spLocks noChangeShapeType="1"/>
            </p:cNvSpPr>
            <p:nvPr userDrawn="1"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1" name="Line 157"/>
            <p:cNvSpPr>
              <a:spLocks noChangeShapeType="1"/>
            </p:cNvSpPr>
            <p:nvPr userDrawn="1"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2" name="Line 158"/>
            <p:cNvSpPr>
              <a:spLocks noChangeShapeType="1"/>
            </p:cNvSpPr>
            <p:nvPr userDrawn="1"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3" name="Line 159"/>
            <p:cNvSpPr>
              <a:spLocks noChangeShapeType="1"/>
            </p:cNvSpPr>
            <p:nvPr userDrawn="1"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grpSp>
        <p:nvGrpSpPr>
          <p:cNvPr id="24" name="Group 161"/>
          <p:cNvGrpSpPr>
            <a:grpSpLocks/>
          </p:cNvGrpSpPr>
          <p:nvPr/>
        </p:nvGrpSpPr>
        <p:grpSpPr bwMode="auto">
          <a:xfrm>
            <a:off x="12278785" y="182564"/>
            <a:ext cx="383116" cy="6491287"/>
            <a:chOff x="-181" y="115"/>
            <a:chExt cx="5783" cy="4089"/>
          </a:xfrm>
        </p:grpSpPr>
        <p:sp>
          <p:nvSpPr>
            <p:cNvPr id="25" name="Line 162"/>
            <p:cNvSpPr>
              <a:spLocks noChangeShapeType="1"/>
            </p:cNvSpPr>
            <p:nvPr userDrawn="1"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6" name="Line 163"/>
            <p:cNvSpPr>
              <a:spLocks noChangeShapeType="1"/>
            </p:cNvSpPr>
            <p:nvPr userDrawn="1"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7" name="Line 164"/>
            <p:cNvSpPr>
              <a:spLocks noChangeShapeType="1"/>
            </p:cNvSpPr>
            <p:nvPr userDrawn="1"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8" name="Line 165"/>
            <p:cNvSpPr>
              <a:spLocks noChangeShapeType="1"/>
            </p:cNvSpPr>
            <p:nvPr userDrawn="1"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29" name="Line 166"/>
            <p:cNvSpPr>
              <a:spLocks noChangeShapeType="1"/>
            </p:cNvSpPr>
            <p:nvPr userDrawn="1"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0" name="Line 167"/>
            <p:cNvSpPr>
              <a:spLocks noChangeShapeType="1"/>
            </p:cNvSpPr>
            <p:nvPr userDrawn="1"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1" name="Line 168"/>
            <p:cNvSpPr>
              <a:spLocks noChangeShapeType="1"/>
            </p:cNvSpPr>
            <p:nvPr userDrawn="1"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2" name="Line 169"/>
            <p:cNvSpPr>
              <a:spLocks noChangeShapeType="1"/>
            </p:cNvSpPr>
            <p:nvPr userDrawn="1"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3" name="Line 170"/>
            <p:cNvSpPr>
              <a:spLocks noChangeShapeType="1"/>
            </p:cNvSpPr>
            <p:nvPr userDrawn="1"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4" name="Line 171"/>
            <p:cNvSpPr>
              <a:spLocks noChangeShapeType="1"/>
            </p:cNvSpPr>
            <p:nvPr userDrawn="1"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5" name="Line 172"/>
            <p:cNvSpPr>
              <a:spLocks noChangeShapeType="1"/>
            </p:cNvSpPr>
            <p:nvPr userDrawn="1"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6" name="Line 173"/>
            <p:cNvSpPr>
              <a:spLocks noChangeShapeType="1"/>
            </p:cNvSpPr>
            <p:nvPr userDrawn="1"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7" name="Line 174"/>
            <p:cNvSpPr>
              <a:spLocks noChangeShapeType="1"/>
            </p:cNvSpPr>
            <p:nvPr userDrawn="1"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8" name="Line 175"/>
            <p:cNvSpPr>
              <a:spLocks noChangeShapeType="1"/>
            </p:cNvSpPr>
            <p:nvPr userDrawn="1"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39" name="Line 176"/>
            <p:cNvSpPr>
              <a:spLocks noChangeShapeType="1"/>
            </p:cNvSpPr>
            <p:nvPr userDrawn="1"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40" name="Line 177"/>
            <p:cNvSpPr>
              <a:spLocks noChangeShapeType="1"/>
            </p:cNvSpPr>
            <p:nvPr userDrawn="1"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grpSp>
        <p:nvGrpSpPr>
          <p:cNvPr id="41" name="Group 198"/>
          <p:cNvGrpSpPr>
            <a:grpSpLocks/>
          </p:cNvGrpSpPr>
          <p:nvPr/>
        </p:nvGrpSpPr>
        <p:grpSpPr bwMode="auto">
          <a:xfrm>
            <a:off x="239185" y="-290513"/>
            <a:ext cx="11711516" cy="242888"/>
            <a:chOff x="113" y="-153"/>
            <a:chExt cx="5533" cy="4536"/>
          </a:xfrm>
        </p:grpSpPr>
        <p:sp>
          <p:nvSpPr>
            <p:cNvPr id="42" name="Line 178"/>
            <p:cNvSpPr>
              <a:spLocks noChangeShapeType="1"/>
            </p:cNvSpPr>
            <p:nvPr userDrawn="1"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43" name="Line 179"/>
            <p:cNvSpPr>
              <a:spLocks noChangeShapeType="1"/>
            </p:cNvSpPr>
            <p:nvPr userDrawn="1"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44" name="Line 180"/>
            <p:cNvSpPr>
              <a:spLocks noChangeShapeType="1"/>
            </p:cNvSpPr>
            <p:nvPr userDrawn="1"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45" name="Line 181"/>
            <p:cNvSpPr>
              <a:spLocks noChangeShapeType="1"/>
            </p:cNvSpPr>
            <p:nvPr userDrawn="1"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46" name="Line 182"/>
            <p:cNvSpPr>
              <a:spLocks noChangeShapeType="1"/>
            </p:cNvSpPr>
            <p:nvPr userDrawn="1"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47" name="Line 183"/>
            <p:cNvSpPr>
              <a:spLocks noChangeShapeType="1"/>
            </p:cNvSpPr>
            <p:nvPr userDrawn="1"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48" name="Line 184"/>
            <p:cNvSpPr>
              <a:spLocks noChangeShapeType="1"/>
            </p:cNvSpPr>
            <p:nvPr userDrawn="1"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49" name="Line 185"/>
            <p:cNvSpPr>
              <a:spLocks noChangeShapeType="1"/>
            </p:cNvSpPr>
            <p:nvPr userDrawn="1"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0" name="Line 186"/>
            <p:cNvSpPr>
              <a:spLocks noChangeShapeType="1"/>
            </p:cNvSpPr>
            <p:nvPr userDrawn="1"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1" name="Line 187"/>
            <p:cNvSpPr>
              <a:spLocks noChangeShapeType="1"/>
            </p:cNvSpPr>
            <p:nvPr userDrawn="1"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2" name="Line 188"/>
            <p:cNvSpPr>
              <a:spLocks noChangeShapeType="1"/>
            </p:cNvSpPr>
            <p:nvPr userDrawn="1"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3" name="Line 189"/>
            <p:cNvSpPr>
              <a:spLocks noChangeShapeType="1"/>
            </p:cNvSpPr>
            <p:nvPr userDrawn="1"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4" name="Line 190"/>
            <p:cNvSpPr>
              <a:spLocks noChangeShapeType="1"/>
            </p:cNvSpPr>
            <p:nvPr userDrawn="1"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5" name="Line 191"/>
            <p:cNvSpPr>
              <a:spLocks noChangeShapeType="1"/>
            </p:cNvSpPr>
            <p:nvPr userDrawn="1"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6" name="Line 192"/>
            <p:cNvSpPr>
              <a:spLocks noChangeShapeType="1"/>
            </p:cNvSpPr>
            <p:nvPr userDrawn="1"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7" name="Line 193"/>
            <p:cNvSpPr>
              <a:spLocks noChangeShapeType="1"/>
            </p:cNvSpPr>
            <p:nvPr userDrawn="1"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8" name="Line 194"/>
            <p:cNvSpPr>
              <a:spLocks noChangeShapeType="1"/>
            </p:cNvSpPr>
            <p:nvPr userDrawn="1"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59" name="Line 195"/>
            <p:cNvSpPr>
              <a:spLocks noChangeShapeType="1"/>
            </p:cNvSpPr>
            <p:nvPr userDrawn="1"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60" name="Line 196"/>
            <p:cNvSpPr>
              <a:spLocks noChangeShapeType="1"/>
            </p:cNvSpPr>
            <p:nvPr userDrawn="1"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61" name="Line 197"/>
            <p:cNvSpPr>
              <a:spLocks noChangeShapeType="1"/>
            </p:cNvSpPr>
            <p:nvPr userDrawn="1"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</p:grpSp>
      <p:grpSp>
        <p:nvGrpSpPr>
          <p:cNvPr id="62" name="Group 199"/>
          <p:cNvGrpSpPr>
            <a:grpSpLocks/>
          </p:cNvGrpSpPr>
          <p:nvPr/>
        </p:nvGrpSpPr>
        <p:grpSpPr bwMode="auto">
          <a:xfrm>
            <a:off x="239185" y="6919913"/>
            <a:ext cx="11711516" cy="242887"/>
            <a:chOff x="113" y="-153"/>
            <a:chExt cx="5533" cy="4536"/>
          </a:xfrm>
        </p:grpSpPr>
        <p:sp>
          <p:nvSpPr>
            <p:cNvPr id="63" name="Line 200"/>
            <p:cNvSpPr>
              <a:spLocks noChangeShapeType="1"/>
            </p:cNvSpPr>
            <p:nvPr userDrawn="1"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64" name="Line 201"/>
            <p:cNvSpPr>
              <a:spLocks noChangeShapeType="1"/>
            </p:cNvSpPr>
            <p:nvPr userDrawn="1"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65" name="Line 202"/>
            <p:cNvSpPr>
              <a:spLocks noChangeShapeType="1"/>
            </p:cNvSpPr>
            <p:nvPr userDrawn="1"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66" name="Line 203"/>
            <p:cNvSpPr>
              <a:spLocks noChangeShapeType="1"/>
            </p:cNvSpPr>
            <p:nvPr userDrawn="1"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67" name="Line 204"/>
            <p:cNvSpPr>
              <a:spLocks noChangeShapeType="1"/>
            </p:cNvSpPr>
            <p:nvPr userDrawn="1"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68" name="Line 205"/>
            <p:cNvSpPr>
              <a:spLocks noChangeShapeType="1"/>
            </p:cNvSpPr>
            <p:nvPr userDrawn="1"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69" name="Line 206"/>
            <p:cNvSpPr>
              <a:spLocks noChangeShapeType="1"/>
            </p:cNvSpPr>
            <p:nvPr userDrawn="1"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0" name="Line 207"/>
            <p:cNvSpPr>
              <a:spLocks noChangeShapeType="1"/>
            </p:cNvSpPr>
            <p:nvPr userDrawn="1"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1" name="Line 208"/>
            <p:cNvSpPr>
              <a:spLocks noChangeShapeType="1"/>
            </p:cNvSpPr>
            <p:nvPr userDrawn="1"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2" name="Line 209"/>
            <p:cNvSpPr>
              <a:spLocks noChangeShapeType="1"/>
            </p:cNvSpPr>
            <p:nvPr userDrawn="1"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3" name="Line 210"/>
            <p:cNvSpPr>
              <a:spLocks noChangeShapeType="1"/>
            </p:cNvSpPr>
            <p:nvPr userDrawn="1"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4" name="Line 211"/>
            <p:cNvSpPr>
              <a:spLocks noChangeShapeType="1"/>
            </p:cNvSpPr>
            <p:nvPr userDrawn="1"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5" name="Line 212"/>
            <p:cNvSpPr>
              <a:spLocks noChangeShapeType="1"/>
            </p:cNvSpPr>
            <p:nvPr userDrawn="1"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6" name="Line 213"/>
            <p:cNvSpPr>
              <a:spLocks noChangeShapeType="1"/>
            </p:cNvSpPr>
            <p:nvPr userDrawn="1"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7" name="Line 214"/>
            <p:cNvSpPr>
              <a:spLocks noChangeShapeType="1"/>
            </p:cNvSpPr>
            <p:nvPr userDrawn="1"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8" name="Line 215"/>
            <p:cNvSpPr>
              <a:spLocks noChangeShapeType="1"/>
            </p:cNvSpPr>
            <p:nvPr userDrawn="1"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79" name="Line 216"/>
            <p:cNvSpPr>
              <a:spLocks noChangeShapeType="1"/>
            </p:cNvSpPr>
            <p:nvPr userDrawn="1"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80" name="Line 217"/>
            <p:cNvSpPr>
              <a:spLocks noChangeShapeType="1"/>
            </p:cNvSpPr>
            <p:nvPr userDrawn="1"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81" name="Line 218"/>
            <p:cNvSpPr>
              <a:spLocks noChangeShapeType="1"/>
            </p:cNvSpPr>
            <p:nvPr userDrawn="1"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82" name="Line 219"/>
            <p:cNvSpPr>
              <a:spLocks noChangeShapeType="1"/>
            </p:cNvSpPr>
            <p:nvPr userDrawn="1"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sp>
        <p:nvSpPr>
          <p:cNvPr id="8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3" y="6516001"/>
            <a:ext cx="4993117" cy="34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GB" noProof="0"/>
              <a:t>footnote</a:t>
            </a:r>
          </a:p>
        </p:txBody>
      </p:sp>
      <p:grpSp>
        <p:nvGrpSpPr>
          <p:cNvPr id="84" name="Group 160"/>
          <p:cNvGrpSpPr>
            <a:grpSpLocks/>
          </p:cNvGrpSpPr>
          <p:nvPr userDrawn="1"/>
        </p:nvGrpSpPr>
        <p:grpSpPr bwMode="auto">
          <a:xfrm>
            <a:off x="-459317" y="182564"/>
            <a:ext cx="383117" cy="6491287"/>
            <a:chOff x="-181" y="115"/>
            <a:chExt cx="5783" cy="4089"/>
          </a:xfrm>
        </p:grpSpPr>
        <p:sp>
          <p:nvSpPr>
            <p:cNvPr id="85" name="Line 144"/>
            <p:cNvSpPr>
              <a:spLocks noChangeShapeType="1"/>
            </p:cNvSpPr>
            <p:nvPr userDrawn="1"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86" name="Line 145"/>
            <p:cNvSpPr>
              <a:spLocks noChangeShapeType="1"/>
            </p:cNvSpPr>
            <p:nvPr userDrawn="1"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87" name="Line 146"/>
            <p:cNvSpPr>
              <a:spLocks noChangeShapeType="1"/>
            </p:cNvSpPr>
            <p:nvPr userDrawn="1"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88" name="Line 147"/>
            <p:cNvSpPr>
              <a:spLocks noChangeShapeType="1"/>
            </p:cNvSpPr>
            <p:nvPr userDrawn="1"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89" name="Line 148"/>
            <p:cNvSpPr>
              <a:spLocks noChangeShapeType="1"/>
            </p:cNvSpPr>
            <p:nvPr userDrawn="1"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0" name="Line 149"/>
            <p:cNvSpPr>
              <a:spLocks noChangeShapeType="1"/>
            </p:cNvSpPr>
            <p:nvPr userDrawn="1"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1" name="Line 150"/>
            <p:cNvSpPr>
              <a:spLocks noChangeShapeType="1"/>
            </p:cNvSpPr>
            <p:nvPr userDrawn="1"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2" name="Line 151"/>
            <p:cNvSpPr>
              <a:spLocks noChangeShapeType="1"/>
            </p:cNvSpPr>
            <p:nvPr userDrawn="1"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3" name="Line 152"/>
            <p:cNvSpPr>
              <a:spLocks noChangeShapeType="1"/>
            </p:cNvSpPr>
            <p:nvPr userDrawn="1"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4" name="Line 153"/>
            <p:cNvSpPr>
              <a:spLocks noChangeShapeType="1"/>
            </p:cNvSpPr>
            <p:nvPr userDrawn="1"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5" name="Line 154"/>
            <p:cNvSpPr>
              <a:spLocks noChangeShapeType="1"/>
            </p:cNvSpPr>
            <p:nvPr userDrawn="1"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6" name="Line 155"/>
            <p:cNvSpPr>
              <a:spLocks noChangeShapeType="1"/>
            </p:cNvSpPr>
            <p:nvPr userDrawn="1"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7" name="Line 156"/>
            <p:cNvSpPr>
              <a:spLocks noChangeShapeType="1"/>
            </p:cNvSpPr>
            <p:nvPr userDrawn="1"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8" name="Line 157"/>
            <p:cNvSpPr>
              <a:spLocks noChangeShapeType="1"/>
            </p:cNvSpPr>
            <p:nvPr userDrawn="1"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99" name="Line 158"/>
            <p:cNvSpPr>
              <a:spLocks noChangeShapeType="1"/>
            </p:cNvSpPr>
            <p:nvPr userDrawn="1"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0" name="Line 159"/>
            <p:cNvSpPr>
              <a:spLocks noChangeShapeType="1"/>
            </p:cNvSpPr>
            <p:nvPr userDrawn="1"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grpSp>
        <p:nvGrpSpPr>
          <p:cNvPr id="101" name="Group 161"/>
          <p:cNvGrpSpPr>
            <a:grpSpLocks/>
          </p:cNvGrpSpPr>
          <p:nvPr userDrawn="1"/>
        </p:nvGrpSpPr>
        <p:grpSpPr bwMode="auto">
          <a:xfrm>
            <a:off x="12278785" y="182564"/>
            <a:ext cx="383116" cy="6491287"/>
            <a:chOff x="-181" y="115"/>
            <a:chExt cx="5783" cy="4089"/>
          </a:xfrm>
        </p:grpSpPr>
        <p:sp>
          <p:nvSpPr>
            <p:cNvPr id="102" name="Line 162"/>
            <p:cNvSpPr>
              <a:spLocks noChangeShapeType="1"/>
            </p:cNvSpPr>
            <p:nvPr userDrawn="1"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3" name="Line 163"/>
            <p:cNvSpPr>
              <a:spLocks noChangeShapeType="1"/>
            </p:cNvSpPr>
            <p:nvPr userDrawn="1"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4" name="Line 164"/>
            <p:cNvSpPr>
              <a:spLocks noChangeShapeType="1"/>
            </p:cNvSpPr>
            <p:nvPr userDrawn="1"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5" name="Line 165"/>
            <p:cNvSpPr>
              <a:spLocks noChangeShapeType="1"/>
            </p:cNvSpPr>
            <p:nvPr userDrawn="1"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6" name="Line 166"/>
            <p:cNvSpPr>
              <a:spLocks noChangeShapeType="1"/>
            </p:cNvSpPr>
            <p:nvPr userDrawn="1"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7" name="Line 167"/>
            <p:cNvSpPr>
              <a:spLocks noChangeShapeType="1"/>
            </p:cNvSpPr>
            <p:nvPr userDrawn="1"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8" name="Line 168"/>
            <p:cNvSpPr>
              <a:spLocks noChangeShapeType="1"/>
            </p:cNvSpPr>
            <p:nvPr userDrawn="1"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09" name="Line 169"/>
            <p:cNvSpPr>
              <a:spLocks noChangeShapeType="1"/>
            </p:cNvSpPr>
            <p:nvPr userDrawn="1"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0" name="Line 170"/>
            <p:cNvSpPr>
              <a:spLocks noChangeShapeType="1"/>
            </p:cNvSpPr>
            <p:nvPr userDrawn="1"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1" name="Line 171"/>
            <p:cNvSpPr>
              <a:spLocks noChangeShapeType="1"/>
            </p:cNvSpPr>
            <p:nvPr userDrawn="1"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2" name="Line 172"/>
            <p:cNvSpPr>
              <a:spLocks noChangeShapeType="1"/>
            </p:cNvSpPr>
            <p:nvPr userDrawn="1"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3" name="Line 173"/>
            <p:cNvSpPr>
              <a:spLocks noChangeShapeType="1"/>
            </p:cNvSpPr>
            <p:nvPr userDrawn="1"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4" name="Line 174"/>
            <p:cNvSpPr>
              <a:spLocks noChangeShapeType="1"/>
            </p:cNvSpPr>
            <p:nvPr userDrawn="1"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5" name="Line 175"/>
            <p:cNvSpPr>
              <a:spLocks noChangeShapeType="1"/>
            </p:cNvSpPr>
            <p:nvPr userDrawn="1"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6" name="Line 176"/>
            <p:cNvSpPr>
              <a:spLocks noChangeShapeType="1"/>
            </p:cNvSpPr>
            <p:nvPr userDrawn="1"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" name="Line 177"/>
            <p:cNvSpPr>
              <a:spLocks noChangeShapeType="1"/>
            </p:cNvSpPr>
            <p:nvPr userDrawn="1"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grpSp>
        <p:nvGrpSpPr>
          <p:cNvPr id="118" name="Group 198"/>
          <p:cNvGrpSpPr>
            <a:grpSpLocks/>
          </p:cNvGrpSpPr>
          <p:nvPr userDrawn="1"/>
        </p:nvGrpSpPr>
        <p:grpSpPr bwMode="auto">
          <a:xfrm>
            <a:off x="239185" y="-290513"/>
            <a:ext cx="11711516" cy="242888"/>
            <a:chOff x="113" y="-153"/>
            <a:chExt cx="5533" cy="4536"/>
          </a:xfrm>
        </p:grpSpPr>
        <p:sp>
          <p:nvSpPr>
            <p:cNvPr id="119" name="Line 178"/>
            <p:cNvSpPr>
              <a:spLocks noChangeShapeType="1"/>
            </p:cNvSpPr>
            <p:nvPr userDrawn="1"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0" name="Line 179"/>
            <p:cNvSpPr>
              <a:spLocks noChangeShapeType="1"/>
            </p:cNvSpPr>
            <p:nvPr userDrawn="1"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1" name="Line 180"/>
            <p:cNvSpPr>
              <a:spLocks noChangeShapeType="1"/>
            </p:cNvSpPr>
            <p:nvPr userDrawn="1"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2" name="Line 181"/>
            <p:cNvSpPr>
              <a:spLocks noChangeShapeType="1"/>
            </p:cNvSpPr>
            <p:nvPr userDrawn="1"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3" name="Line 182"/>
            <p:cNvSpPr>
              <a:spLocks noChangeShapeType="1"/>
            </p:cNvSpPr>
            <p:nvPr userDrawn="1"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4" name="Line 183"/>
            <p:cNvSpPr>
              <a:spLocks noChangeShapeType="1"/>
            </p:cNvSpPr>
            <p:nvPr userDrawn="1"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5" name="Line 184"/>
            <p:cNvSpPr>
              <a:spLocks noChangeShapeType="1"/>
            </p:cNvSpPr>
            <p:nvPr userDrawn="1"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6" name="Line 185"/>
            <p:cNvSpPr>
              <a:spLocks noChangeShapeType="1"/>
            </p:cNvSpPr>
            <p:nvPr userDrawn="1"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7" name="Line 186"/>
            <p:cNvSpPr>
              <a:spLocks noChangeShapeType="1"/>
            </p:cNvSpPr>
            <p:nvPr userDrawn="1"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8" name="Line 187"/>
            <p:cNvSpPr>
              <a:spLocks noChangeShapeType="1"/>
            </p:cNvSpPr>
            <p:nvPr userDrawn="1"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29" name="Line 188"/>
            <p:cNvSpPr>
              <a:spLocks noChangeShapeType="1"/>
            </p:cNvSpPr>
            <p:nvPr userDrawn="1"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0" name="Line 189"/>
            <p:cNvSpPr>
              <a:spLocks noChangeShapeType="1"/>
            </p:cNvSpPr>
            <p:nvPr userDrawn="1"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1" name="Line 190"/>
            <p:cNvSpPr>
              <a:spLocks noChangeShapeType="1"/>
            </p:cNvSpPr>
            <p:nvPr userDrawn="1"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2" name="Line 191"/>
            <p:cNvSpPr>
              <a:spLocks noChangeShapeType="1"/>
            </p:cNvSpPr>
            <p:nvPr userDrawn="1"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3" name="Line 192"/>
            <p:cNvSpPr>
              <a:spLocks noChangeShapeType="1"/>
            </p:cNvSpPr>
            <p:nvPr userDrawn="1"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4" name="Line 193"/>
            <p:cNvSpPr>
              <a:spLocks noChangeShapeType="1"/>
            </p:cNvSpPr>
            <p:nvPr userDrawn="1"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5" name="Line 194"/>
            <p:cNvSpPr>
              <a:spLocks noChangeShapeType="1"/>
            </p:cNvSpPr>
            <p:nvPr userDrawn="1"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6" name="Line 195"/>
            <p:cNvSpPr>
              <a:spLocks noChangeShapeType="1"/>
            </p:cNvSpPr>
            <p:nvPr userDrawn="1"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7" name="Line 196"/>
            <p:cNvSpPr>
              <a:spLocks noChangeShapeType="1"/>
            </p:cNvSpPr>
            <p:nvPr userDrawn="1"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  <p:sp>
          <p:nvSpPr>
            <p:cNvPr id="138" name="Line 197"/>
            <p:cNvSpPr>
              <a:spLocks noChangeShapeType="1"/>
            </p:cNvSpPr>
            <p:nvPr userDrawn="1"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sv-SE" sz="1800" dirty="0">
                <a:latin typeface="Verdana" pitchFamily="34" charset="0"/>
              </a:endParaRPr>
            </a:p>
          </p:txBody>
        </p:sp>
      </p:grpSp>
      <p:grpSp>
        <p:nvGrpSpPr>
          <p:cNvPr id="139" name="Group 199"/>
          <p:cNvGrpSpPr>
            <a:grpSpLocks/>
          </p:cNvGrpSpPr>
          <p:nvPr userDrawn="1"/>
        </p:nvGrpSpPr>
        <p:grpSpPr bwMode="auto">
          <a:xfrm>
            <a:off x="239185" y="6919913"/>
            <a:ext cx="11711516" cy="242887"/>
            <a:chOff x="113" y="-153"/>
            <a:chExt cx="5533" cy="4536"/>
          </a:xfrm>
        </p:grpSpPr>
        <p:sp>
          <p:nvSpPr>
            <p:cNvPr id="140" name="Line 200"/>
            <p:cNvSpPr>
              <a:spLocks noChangeShapeType="1"/>
            </p:cNvSpPr>
            <p:nvPr userDrawn="1"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1" name="Line 201"/>
            <p:cNvSpPr>
              <a:spLocks noChangeShapeType="1"/>
            </p:cNvSpPr>
            <p:nvPr userDrawn="1"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2" name="Line 202"/>
            <p:cNvSpPr>
              <a:spLocks noChangeShapeType="1"/>
            </p:cNvSpPr>
            <p:nvPr userDrawn="1"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3" name="Line 203"/>
            <p:cNvSpPr>
              <a:spLocks noChangeShapeType="1"/>
            </p:cNvSpPr>
            <p:nvPr userDrawn="1"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4" name="Line 204"/>
            <p:cNvSpPr>
              <a:spLocks noChangeShapeType="1"/>
            </p:cNvSpPr>
            <p:nvPr userDrawn="1"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5" name="Line 205"/>
            <p:cNvSpPr>
              <a:spLocks noChangeShapeType="1"/>
            </p:cNvSpPr>
            <p:nvPr userDrawn="1"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6" name="Line 206"/>
            <p:cNvSpPr>
              <a:spLocks noChangeShapeType="1"/>
            </p:cNvSpPr>
            <p:nvPr userDrawn="1"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7" name="Line 207"/>
            <p:cNvSpPr>
              <a:spLocks noChangeShapeType="1"/>
            </p:cNvSpPr>
            <p:nvPr userDrawn="1"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8" name="Line 208"/>
            <p:cNvSpPr>
              <a:spLocks noChangeShapeType="1"/>
            </p:cNvSpPr>
            <p:nvPr userDrawn="1"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49" name="Line 209"/>
            <p:cNvSpPr>
              <a:spLocks noChangeShapeType="1"/>
            </p:cNvSpPr>
            <p:nvPr userDrawn="1"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0" name="Line 210"/>
            <p:cNvSpPr>
              <a:spLocks noChangeShapeType="1"/>
            </p:cNvSpPr>
            <p:nvPr userDrawn="1"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1" name="Line 211"/>
            <p:cNvSpPr>
              <a:spLocks noChangeShapeType="1"/>
            </p:cNvSpPr>
            <p:nvPr userDrawn="1"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2" name="Line 212"/>
            <p:cNvSpPr>
              <a:spLocks noChangeShapeType="1"/>
            </p:cNvSpPr>
            <p:nvPr userDrawn="1"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3" name="Line 213"/>
            <p:cNvSpPr>
              <a:spLocks noChangeShapeType="1"/>
            </p:cNvSpPr>
            <p:nvPr userDrawn="1"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4" name="Line 214"/>
            <p:cNvSpPr>
              <a:spLocks noChangeShapeType="1"/>
            </p:cNvSpPr>
            <p:nvPr userDrawn="1"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5" name="Line 215"/>
            <p:cNvSpPr>
              <a:spLocks noChangeShapeType="1"/>
            </p:cNvSpPr>
            <p:nvPr userDrawn="1"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6" name="Line 216"/>
            <p:cNvSpPr>
              <a:spLocks noChangeShapeType="1"/>
            </p:cNvSpPr>
            <p:nvPr userDrawn="1"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7" name="Line 217"/>
            <p:cNvSpPr>
              <a:spLocks noChangeShapeType="1"/>
            </p:cNvSpPr>
            <p:nvPr userDrawn="1"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8" name="Line 218"/>
            <p:cNvSpPr>
              <a:spLocks noChangeShapeType="1"/>
            </p:cNvSpPr>
            <p:nvPr userDrawn="1"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59" name="Line 219"/>
            <p:cNvSpPr>
              <a:spLocks noChangeShapeType="1"/>
            </p:cNvSpPr>
            <p:nvPr userDrawn="1"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268414"/>
            <a:ext cx="5467349" cy="4845050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68414"/>
            <a:ext cx="5467351" cy="4845050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28250" y="6487200"/>
            <a:ext cx="1365249" cy="182160"/>
          </a:xfrm>
        </p:spPr>
        <p:txBody>
          <a:bodyPr/>
          <a:lstStyle>
            <a:lvl1pPr>
              <a:defRPr/>
            </a:lvl1pPr>
          </a:lstStyle>
          <a:p>
            <a:fld id="{CB0219D8-FF3D-4115-A195-7159B4FBE886}" type="datetime10">
              <a:rPr lang="sv-SE" noProof="0" smtClean="0"/>
              <a:pPr/>
              <a:t>08:38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C7D1A-FE10-4518-B205-2605BAEA01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3" y="6516001"/>
            <a:ext cx="4993117" cy="34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GB" noProof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451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476250"/>
            <a:ext cx="11137900" cy="681038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268760"/>
            <a:ext cx="5469467" cy="639762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717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1" y="1908522"/>
            <a:ext cx="5469467" cy="4205199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268760"/>
            <a:ext cx="5471584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908523"/>
            <a:ext cx="5471584" cy="4205199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128250" y="6487200"/>
            <a:ext cx="1365249" cy="172800"/>
          </a:xfrm>
        </p:spPr>
        <p:txBody>
          <a:bodyPr/>
          <a:lstStyle>
            <a:lvl1pPr>
              <a:defRPr/>
            </a:lvl1pPr>
          </a:lstStyle>
          <a:p>
            <a:fld id="{CB0219D8-FF3D-4115-A195-7159B4FBE886}" type="datetime10">
              <a:rPr lang="sv-SE" noProof="0" smtClean="0"/>
              <a:pPr/>
              <a:t>08:38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F099-AECA-4F42-871A-079387B2359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3" y="6516001"/>
            <a:ext cx="4993117" cy="34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GB" noProof="0"/>
              <a:t>footnote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476250"/>
            <a:ext cx="4093633" cy="958850"/>
          </a:xfrm>
        </p:spPr>
        <p:txBody>
          <a:bodyPr anchor="b"/>
          <a:lstStyle>
            <a:lvl1pPr algn="l">
              <a:lnSpc>
                <a:spcPts val="2100"/>
              </a:lnSpc>
              <a:defRPr sz="1400" b="1"/>
            </a:lvl1pPr>
          </a:lstStyle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76251"/>
            <a:ext cx="6898217" cy="5637471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052" y="1435101"/>
            <a:ext cx="4093633" cy="4678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08018" y="6487201"/>
            <a:ext cx="1385481" cy="168781"/>
          </a:xfrm>
        </p:spPr>
        <p:txBody>
          <a:bodyPr/>
          <a:lstStyle>
            <a:lvl1pPr>
              <a:defRPr/>
            </a:lvl1pPr>
          </a:lstStyle>
          <a:p>
            <a:fld id="{CB0219D8-FF3D-4115-A195-7159B4FBE886}" type="datetime10">
              <a:rPr lang="sv-SE" noProof="0" smtClean="0"/>
              <a:pPr/>
              <a:t>08:38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23E0E-9345-4F03-A467-601E784D3AC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3" y="6516001"/>
            <a:ext cx="4993117" cy="34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GB" noProof="0"/>
              <a:t>footnote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8251" y="6487200"/>
            <a:ext cx="1365248" cy="172800"/>
          </a:xfrm>
        </p:spPr>
        <p:txBody>
          <a:bodyPr/>
          <a:lstStyle>
            <a:lvl1pPr>
              <a:defRPr/>
            </a:lvl1pPr>
          </a:lstStyle>
          <a:p>
            <a:fld id="{CB0219D8-FF3D-4115-A195-7159B4FBE886}" type="datetime10">
              <a:rPr lang="sv-SE" noProof="0" smtClean="0"/>
              <a:pPr/>
              <a:t>08:38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12224" y="44624"/>
            <a:ext cx="38608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PowerPage.se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>
            <a:lvl1pPr>
              <a:defRPr/>
            </a:lvl1pPr>
          </a:lstStyle>
          <a:p>
            <a:fld id="{50508D21-868A-4258-9991-B21B3584C5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3" y="6516001"/>
            <a:ext cx="4993117" cy="34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GB" noProof="0"/>
              <a:t>footnote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4" y="6616403"/>
            <a:ext cx="1971675" cy="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3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5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2" y="1510601"/>
            <a:ext cx="3585633" cy="4610064"/>
          </a:xfrm>
        </p:spPr>
        <p:txBody>
          <a:bodyPr/>
          <a:lstStyle>
            <a:lvl1pPr>
              <a:defRPr/>
            </a:lvl1pPr>
            <a:lvl2pPr marL="604241" indent="-272798">
              <a:defRPr lang="sv-SE" sz="15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sv-SE"/>
              <a:t>Brödtext</a:t>
            </a:r>
          </a:p>
          <a:p>
            <a:pPr marL="604241" lvl="1" indent="-272798" algn="l" defTabSz="1218072" rtl="0" eaLnBrk="1" latinLnBrk="0" hangingPunct="1">
              <a:lnSpc>
                <a:spcPct val="120000"/>
              </a:lnSpc>
              <a:spcBef>
                <a:spcPts val="1599"/>
              </a:spcBef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87677" y="359407"/>
            <a:ext cx="11225956" cy="677415"/>
          </a:xfrm>
        </p:spPr>
        <p:txBody>
          <a:bodyPr anchor="t"/>
          <a:lstStyle/>
          <a:p>
            <a:r>
              <a:rPr lang="sv-SE"/>
              <a:t>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A85-1D53-48FF-86F7-13234C7AFD64}" type="datetime1">
              <a:rPr lang="sv-SE" smtClean="0"/>
              <a:t>2023-08-09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AAF-E1B9-4C6A-A316-CE2D4D123E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322235" y="1605065"/>
            <a:ext cx="7391400" cy="4487411"/>
          </a:xfrm>
        </p:spPr>
        <p:txBody>
          <a:bodyPr tIns="756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939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268414"/>
            <a:ext cx="111379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28250" y="6487200"/>
            <a:ext cx="1365249" cy="1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17074"/>
                </a:solidFill>
              </a:defRPr>
            </a:lvl1pPr>
          </a:lstStyle>
          <a:p>
            <a:fld id="{CB0219D8-FF3D-4115-A195-7159B4FBE886}" type="datetime10">
              <a:rPr lang="sv-SE" noProof="0" smtClean="0"/>
              <a:pPr/>
              <a:t>08:38</a:t>
            </a:fld>
            <a:endParaRPr lang="en-GB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12224" y="44624"/>
            <a:ext cx="3860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17074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5100" y="6487200"/>
            <a:ext cx="381000" cy="1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17074"/>
                </a:solidFill>
              </a:defRPr>
            </a:lvl1pPr>
          </a:lstStyle>
          <a:p>
            <a:fld id="{42FF4F9B-AAFB-443B-9E8C-0CF350B8F79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21512" name="Group 160"/>
          <p:cNvGrpSpPr>
            <a:grpSpLocks/>
          </p:cNvGrpSpPr>
          <p:nvPr/>
        </p:nvGrpSpPr>
        <p:grpSpPr bwMode="auto">
          <a:xfrm>
            <a:off x="-459317" y="182564"/>
            <a:ext cx="383117" cy="6491287"/>
            <a:chOff x="-181" y="115"/>
            <a:chExt cx="5783" cy="4089"/>
          </a:xfrm>
        </p:grpSpPr>
        <p:sp>
          <p:nvSpPr>
            <p:cNvPr id="1168" name="Line 144"/>
            <p:cNvSpPr>
              <a:spLocks noChangeShapeType="1"/>
            </p:cNvSpPr>
            <p:nvPr userDrawn="1"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69" name="Line 145"/>
            <p:cNvSpPr>
              <a:spLocks noChangeShapeType="1"/>
            </p:cNvSpPr>
            <p:nvPr userDrawn="1"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0" name="Line 146"/>
            <p:cNvSpPr>
              <a:spLocks noChangeShapeType="1"/>
            </p:cNvSpPr>
            <p:nvPr userDrawn="1"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1" name="Line 147"/>
            <p:cNvSpPr>
              <a:spLocks noChangeShapeType="1"/>
            </p:cNvSpPr>
            <p:nvPr userDrawn="1"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2" name="Line 148"/>
            <p:cNvSpPr>
              <a:spLocks noChangeShapeType="1"/>
            </p:cNvSpPr>
            <p:nvPr userDrawn="1"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3" name="Line 149"/>
            <p:cNvSpPr>
              <a:spLocks noChangeShapeType="1"/>
            </p:cNvSpPr>
            <p:nvPr userDrawn="1"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4" name="Line 150"/>
            <p:cNvSpPr>
              <a:spLocks noChangeShapeType="1"/>
            </p:cNvSpPr>
            <p:nvPr userDrawn="1"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5" name="Line 151"/>
            <p:cNvSpPr>
              <a:spLocks noChangeShapeType="1"/>
            </p:cNvSpPr>
            <p:nvPr userDrawn="1"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6" name="Line 152"/>
            <p:cNvSpPr>
              <a:spLocks noChangeShapeType="1"/>
            </p:cNvSpPr>
            <p:nvPr userDrawn="1"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7" name="Line 153"/>
            <p:cNvSpPr>
              <a:spLocks noChangeShapeType="1"/>
            </p:cNvSpPr>
            <p:nvPr userDrawn="1"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8" name="Line 154"/>
            <p:cNvSpPr>
              <a:spLocks noChangeShapeType="1"/>
            </p:cNvSpPr>
            <p:nvPr userDrawn="1"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79" name="Line 155"/>
            <p:cNvSpPr>
              <a:spLocks noChangeShapeType="1"/>
            </p:cNvSpPr>
            <p:nvPr userDrawn="1"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80" name="Line 156"/>
            <p:cNvSpPr>
              <a:spLocks noChangeShapeType="1"/>
            </p:cNvSpPr>
            <p:nvPr userDrawn="1"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81" name="Line 157"/>
            <p:cNvSpPr>
              <a:spLocks noChangeShapeType="1"/>
            </p:cNvSpPr>
            <p:nvPr userDrawn="1"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82" name="Line 158"/>
            <p:cNvSpPr>
              <a:spLocks noChangeShapeType="1"/>
            </p:cNvSpPr>
            <p:nvPr userDrawn="1"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83" name="Line 159"/>
            <p:cNvSpPr>
              <a:spLocks noChangeShapeType="1"/>
            </p:cNvSpPr>
            <p:nvPr userDrawn="1"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grpSp>
        <p:nvGrpSpPr>
          <p:cNvPr id="21529" name="Group 161"/>
          <p:cNvGrpSpPr>
            <a:grpSpLocks/>
          </p:cNvGrpSpPr>
          <p:nvPr/>
        </p:nvGrpSpPr>
        <p:grpSpPr bwMode="auto">
          <a:xfrm>
            <a:off x="12278785" y="182564"/>
            <a:ext cx="383116" cy="6491287"/>
            <a:chOff x="-181" y="115"/>
            <a:chExt cx="5783" cy="4089"/>
          </a:xfrm>
        </p:grpSpPr>
        <p:sp>
          <p:nvSpPr>
            <p:cNvPr id="1186" name="Line 162"/>
            <p:cNvSpPr>
              <a:spLocks noChangeShapeType="1"/>
            </p:cNvSpPr>
            <p:nvPr userDrawn="1"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87" name="Line 163"/>
            <p:cNvSpPr>
              <a:spLocks noChangeShapeType="1"/>
            </p:cNvSpPr>
            <p:nvPr userDrawn="1"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88" name="Line 164"/>
            <p:cNvSpPr>
              <a:spLocks noChangeShapeType="1"/>
            </p:cNvSpPr>
            <p:nvPr userDrawn="1"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89" name="Line 165"/>
            <p:cNvSpPr>
              <a:spLocks noChangeShapeType="1"/>
            </p:cNvSpPr>
            <p:nvPr userDrawn="1"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0" name="Line 166"/>
            <p:cNvSpPr>
              <a:spLocks noChangeShapeType="1"/>
            </p:cNvSpPr>
            <p:nvPr userDrawn="1"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1" name="Line 167"/>
            <p:cNvSpPr>
              <a:spLocks noChangeShapeType="1"/>
            </p:cNvSpPr>
            <p:nvPr userDrawn="1"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2" name="Line 168"/>
            <p:cNvSpPr>
              <a:spLocks noChangeShapeType="1"/>
            </p:cNvSpPr>
            <p:nvPr userDrawn="1"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3" name="Line 169"/>
            <p:cNvSpPr>
              <a:spLocks noChangeShapeType="1"/>
            </p:cNvSpPr>
            <p:nvPr userDrawn="1"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4" name="Line 170"/>
            <p:cNvSpPr>
              <a:spLocks noChangeShapeType="1"/>
            </p:cNvSpPr>
            <p:nvPr userDrawn="1"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5" name="Line 171"/>
            <p:cNvSpPr>
              <a:spLocks noChangeShapeType="1"/>
            </p:cNvSpPr>
            <p:nvPr userDrawn="1"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6" name="Line 172"/>
            <p:cNvSpPr>
              <a:spLocks noChangeShapeType="1"/>
            </p:cNvSpPr>
            <p:nvPr userDrawn="1"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7" name="Line 173"/>
            <p:cNvSpPr>
              <a:spLocks noChangeShapeType="1"/>
            </p:cNvSpPr>
            <p:nvPr userDrawn="1"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8" name="Line 174"/>
            <p:cNvSpPr>
              <a:spLocks noChangeShapeType="1"/>
            </p:cNvSpPr>
            <p:nvPr userDrawn="1"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199" name="Line 175"/>
            <p:cNvSpPr>
              <a:spLocks noChangeShapeType="1"/>
            </p:cNvSpPr>
            <p:nvPr userDrawn="1"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0" name="Line 176"/>
            <p:cNvSpPr>
              <a:spLocks noChangeShapeType="1"/>
            </p:cNvSpPr>
            <p:nvPr userDrawn="1"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1" name="Line 177"/>
            <p:cNvSpPr>
              <a:spLocks noChangeShapeType="1"/>
            </p:cNvSpPr>
            <p:nvPr userDrawn="1"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grpSp>
        <p:nvGrpSpPr>
          <p:cNvPr id="21546" name="Group 198"/>
          <p:cNvGrpSpPr>
            <a:grpSpLocks/>
          </p:cNvGrpSpPr>
          <p:nvPr/>
        </p:nvGrpSpPr>
        <p:grpSpPr bwMode="auto">
          <a:xfrm>
            <a:off x="239185" y="-290513"/>
            <a:ext cx="11711516" cy="242888"/>
            <a:chOff x="113" y="-153"/>
            <a:chExt cx="5533" cy="4536"/>
          </a:xfrm>
        </p:grpSpPr>
        <p:sp>
          <p:nvSpPr>
            <p:cNvPr id="1202" name="Line 178"/>
            <p:cNvSpPr>
              <a:spLocks noChangeShapeType="1"/>
            </p:cNvSpPr>
            <p:nvPr userDrawn="1"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3" name="Line 179"/>
            <p:cNvSpPr>
              <a:spLocks noChangeShapeType="1"/>
            </p:cNvSpPr>
            <p:nvPr userDrawn="1"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4" name="Line 180"/>
            <p:cNvSpPr>
              <a:spLocks noChangeShapeType="1"/>
            </p:cNvSpPr>
            <p:nvPr userDrawn="1"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5" name="Line 181"/>
            <p:cNvSpPr>
              <a:spLocks noChangeShapeType="1"/>
            </p:cNvSpPr>
            <p:nvPr userDrawn="1"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6" name="Line 182"/>
            <p:cNvSpPr>
              <a:spLocks noChangeShapeType="1"/>
            </p:cNvSpPr>
            <p:nvPr userDrawn="1"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7" name="Line 183"/>
            <p:cNvSpPr>
              <a:spLocks noChangeShapeType="1"/>
            </p:cNvSpPr>
            <p:nvPr userDrawn="1"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8" name="Line 184"/>
            <p:cNvSpPr>
              <a:spLocks noChangeShapeType="1"/>
            </p:cNvSpPr>
            <p:nvPr userDrawn="1"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09" name="Line 185"/>
            <p:cNvSpPr>
              <a:spLocks noChangeShapeType="1"/>
            </p:cNvSpPr>
            <p:nvPr userDrawn="1"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0" name="Line 186"/>
            <p:cNvSpPr>
              <a:spLocks noChangeShapeType="1"/>
            </p:cNvSpPr>
            <p:nvPr userDrawn="1"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1" name="Line 187"/>
            <p:cNvSpPr>
              <a:spLocks noChangeShapeType="1"/>
            </p:cNvSpPr>
            <p:nvPr userDrawn="1"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2" name="Line 188"/>
            <p:cNvSpPr>
              <a:spLocks noChangeShapeType="1"/>
            </p:cNvSpPr>
            <p:nvPr userDrawn="1"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3" name="Line 189"/>
            <p:cNvSpPr>
              <a:spLocks noChangeShapeType="1"/>
            </p:cNvSpPr>
            <p:nvPr userDrawn="1"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4" name="Line 190"/>
            <p:cNvSpPr>
              <a:spLocks noChangeShapeType="1"/>
            </p:cNvSpPr>
            <p:nvPr userDrawn="1"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5" name="Line 191"/>
            <p:cNvSpPr>
              <a:spLocks noChangeShapeType="1"/>
            </p:cNvSpPr>
            <p:nvPr userDrawn="1"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6" name="Line 192"/>
            <p:cNvSpPr>
              <a:spLocks noChangeShapeType="1"/>
            </p:cNvSpPr>
            <p:nvPr userDrawn="1"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7" name="Line 193"/>
            <p:cNvSpPr>
              <a:spLocks noChangeShapeType="1"/>
            </p:cNvSpPr>
            <p:nvPr userDrawn="1"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8" name="Line 194"/>
            <p:cNvSpPr>
              <a:spLocks noChangeShapeType="1"/>
            </p:cNvSpPr>
            <p:nvPr userDrawn="1"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19" name="Line 195"/>
            <p:cNvSpPr>
              <a:spLocks noChangeShapeType="1"/>
            </p:cNvSpPr>
            <p:nvPr userDrawn="1"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20" name="Line 196"/>
            <p:cNvSpPr>
              <a:spLocks noChangeShapeType="1"/>
            </p:cNvSpPr>
            <p:nvPr userDrawn="1"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21" name="Line 197"/>
            <p:cNvSpPr>
              <a:spLocks noChangeShapeType="1"/>
            </p:cNvSpPr>
            <p:nvPr userDrawn="1"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grpSp>
        <p:nvGrpSpPr>
          <p:cNvPr id="21567" name="Group 199"/>
          <p:cNvGrpSpPr>
            <a:grpSpLocks/>
          </p:cNvGrpSpPr>
          <p:nvPr/>
        </p:nvGrpSpPr>
        <p:grpSpPr bwMode="auto">
          <a:xfrm>
            <a:off x="239185" y="6919913"/>
            <a:ext cx="11711516" cy="242887"/>
            <a:chOff x="113" y="-153"/>
            <a:chExt cx="5533" cy="4536"/>
          </a:xfrm>
        </p:grpSpPr>
        <p:sp>
          <p:nvSpPr>
            <p:cNvPr id="1224" name="Line 200"/>
            <p:cNvSpPr>
              <a:spLocks noChangeShapeType="1"/>
            </p:cNvSpPr>
            <p:nvPr userDrawn="1"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25" name="Line 201"/>
            <p:cNvSpPr>
              <a:spLocks noChangeShapeType="1"/>
            </p:cNvSpPr>
            <p:nvPr userDrawn="1"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26" name="Line 202"/>
            <p:cNvSpPr>
              <a:spLocks noChangeShapeType="1"/>
            </p:cNvSpPr>
            <p:nvPr userDrawn="1"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27" name="Line 203"/>
            <p:cNvSpPr>
              <a:spLocks noChangeShapeType="1"/>
            </p:cNvSpPr>
            <p:nvPr userDrawn="1"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28" name="Line 204"/>
            <p:cNvSpPr>
              <a:spLocks noChangeShapeType="1"/>
            </p:cNvSpPr>
            <p:nvPr userDrawn="1"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29" name="Line 205"/>
            <p:cNvSpPr>
              <a:spLocks noChangeShapeType="1"/>
            </p:cNvSpPr>
            <p:nvPr userDrawn="1"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0" name="Line 206"/>
            <p:cNvSpPr>
              <a:spLocks noChangeShapeType="1"/>
            </p:cNvSpPr>
            <p:nvPr userDrawn="1"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1" name="Line 207"/>
            <p:cNvSpPr>
              <a:spLocks noChangeShapeType="1"/>
            </p:cNvSpPr>
            <p:nvPr userDrawn="1"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2" name="Line 208"/>
            <p:cNvSpPr>
              <a:spLocks noChangeShapeType="1"/>
            </p:cNvSpPr>
            <p:nvPr userDrawn="1"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3" name="Line 209"/>
            <p:cNvSpPr>
              <a:spLocks noChangeShapeType="1"/>
            </p:cNvSpPr>
            <p:nvPr userDrawn="1"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4" name="Line 210"/>
            <p:cNvSpPr>
              <a:spLocks noChangeShapeType="1"/>
            </p:cNvSpPr>
            <p:nvPr userDrawn="1"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5" name="Line 211"/>
            <p:cNvSpPr>
              <a:spLocks noChangeShapeType="1"/>
            </p:cNvSpPr>
            <p:nvPr userDrawn="1"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6" name="Line 212"/>
            <p:cNvSpPr>
              <a:spLocks noChangeShapeType="1"/>
            </p:cNvSpPr>
            <p:nvPr userDrawn="1"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7" name="Line 213"/>
            <p:cNvSpPr>
              <a:spLocks noChangeShapeType="1"/>
            </p:cNvSpPr>
            <p:nvPr userDrawn="1"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8" name="Line 214"/>
            <p:cNvSpPr>
              <a:spLocks noChangeShapeType="1"/>
            </p:cNvSpPr>
            <p:nvPr userDrawn="1"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39" name="Line 215"/>
            <p:cNvSpPr>
              <a:spLocks noChangeShapeType="1"/>
            </p:cNvSpPr>
            <p:nvPr userDrawn="1"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40" name="Line 216"/>
            <p:cNvSpPr>
              <a:spLocks noChangeShapeType="1"/>
            </p:cNvSpPr>
            <p:nvPr userDrawn="1"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41" name="Line 217"/>
            <p:cNvSpPr>
              <a:spLocks noChangeShapeType="1"/>
            </p:cNvSpPr>
            <p:nvPr userDrawn="1"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42" name="Line 218"/>
            <p:cNvSpPr>
              <a:spLocks noChangeShapeType="1"/>
            </p:cNvSpPr>
            <p:nvPr userDrawn="1"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  <p:sp>
          <p:nvSpPr>
            <p:cNvPr id="1243" name="Line 219"/>
            <p:cNvSpPr>
              <a:spLocks noChangeShapeType="1"/>
            </p:cNvSpPr>
            <p:nvPr userDrawn="1"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GB" sz="1800" noProof="0">
                <a:latin typeface="Verdana" pitchFamily="34" charset="0"/>
              </a:endParaRPr>
            </a:p>
          </p:txBody>
        </p:sp>
      </p:grpSp>
      <p:sp>
        <p:nvSpPr>
          <p:cNvPr id="215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476250"/>
            <a:ext cx="111379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Klicka här för att ändra format</a:t>
            </a:r>
          </a:p>
        </p:txBody>
      </p:sp>
      <p:pic>
        <p:nvPicPr>
          <p:cNvPr id="87" name="Bildobjekt 86">
            <a:extLst>
              <a:ext uri="{FF2B5EF4-FFF2-40B4-BE49-F238E27FC236}">
                <a16:creationId xmlns:a16="http://schemas.microsoft.com/office/drawing/2014/main" id="{F54846AE-A652-49DB-89E4-6B9843D150E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527051" y="6407190"/>
            <a:ext cx="288390" cy="324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6" r:id="rId5"/>
    <p:sldLayoutId id="2147483677" r:id="rId6"/>
    <p:sldLayoutId id="2147483679" r:id="rId7"/>
    <p:sldLayoutId id="2147483683" r:id="rId8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000">
          <a:solidFill>
            <a:srgbClr val="71707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2pPr>
      <a:lvl3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3pPr>
      <a:lvl4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4pPr>
      <a:lvl5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5pPr>
      <a:lvl6pPr marL="4572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6pPr>
      <a:lvl7pPr marL="9144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7pPr>
      <a:lvl8pPr marL="13716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8pPr>
      <a:lvl9pPr marL="18288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lnSpc>
          <a:spcPts val="2100"/>
        </a:lnSpc>
        <a:spcBef>
          <a:spcPct val="0"/>
        </a:spcBef>
        <a:spcAft>
          <a:spcPts val="0"/>
        </a:spcAft>
        <a:buClr>
          <a:schemeClr val="accent2"/>
        </a:buClr>
        <a:buSzPct val="80000"/>
        <a:buFont typeface="Webdings" pitchFamily="18" charset="2"/>
        <a:buChar char="&lt;"/>
        <a:defRPr sz="1400">
          <a:solidFill>
            <a:srgbClr val="71707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300">
          <a:solidFill>
            <a:srgbClr val="71707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100">
          <a:solidFill>
            <a:srgbClr val="71707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rgbClr val="71707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1707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page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 bwMode="auto">
          <a:xfrm>
            <a:off x="479376" y="6237312"/>
            <a:ext cx="259228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3E3881C-0B43-40E3-9EB2-684B4B9B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3212976"/>
            <a:ext cx="8392554" cy="1481136"/>
          </a:xfrm>
        </p:spPr>
        <p:txBody>
          <a:bodyPr/>
          <a:lstStyle/>
          <a:p>
            <a:r>
              <a:rPr lang="en-GB" sz="2800" dirty="0"/>
              <a:t>A smooth way to validate two tables</a:t>
            </a:r>
            <a:br>
              <a:rPr lang="sv-SE" sz="2800" dirty="0"/>
            </a:br>
            <a:br>
              <a:rPr lang="sv-SE" sz="1600" dirty="0"/>
            </a:br>
            <a:r>
              <a:rPr lang="sv-SE" sz="1600" dirty="0"/>
              <a:t>Excel 365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585C-05CC-4298-8761-5216BD47F97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57CDB2-019A-4194-8DC5-6754A85A21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Bo.sinander@powerpage.se</a:t>
            </a:r>
          </a:p>
          <a:p>
            <a:r>
              <a:rPr lang="sv-SE" dirty="0"/>
              <a:t>+46 70-550 0000</a:t>
            </a:r>
          </a:p>
        </p:txBody>
      </p:sp>
      <p:pic>
        <p:nvPicPr>
          <p:cNvPr id="10" name="Bildobjekt 9">
            <a:hlinkClick r:id="rId3"/>
            <a:extLst>
              <a:ext uri="{FF2B5EF4-FFF2-40B4-BE49-F238E27FC236}">
                <a16:creationId xmlns:a16="http://schemas.microsoft.com/office/drawing/2014/main" id="{BFE8DB02-525B-415E-83BB-FAB582598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8"/>
          <a:stretch/>
        </p:blipFill>
        <p:spPr bwMode="auto">
          <a:xfrm>
            <a:off x="2135560" y="1124744"/>
            <a:ext cx="97573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rubrik 2">
            <a:extLst>
              <a:ext uri="{FF2B5EF4-FFF2-40B4-BE49-F238E27FC236}">
                <a16:creationId xmlns:a16="http://schemas.microsoft.com/office/drawing/2014/main" id="{61B7E570-9CC5-A2A0-BEB4-52FD9E94C60E}"/>
              </a:ext>
            </a:extLst>
          </p:cNvPr>
          <p:cNvSpPr txBox="1">
            <a:spLocks/>
          </p:cNvSpPr>
          <p:nvPr/>
        </p:nvSpPr>
        <p:spPr>
          <a:xfrm rot="20741952">
            <a:off x="2732020" y="3391276"/>
            <a:ext cx="6608006" cy="20923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ebdings" pitchFamily="18" charset="2"/>
              <a:buChar char="&lt;"/>
              <a:defRPr sz="1400">
                <a:solidFill>
                  <a:srgbClr val="717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rgbClr val="71707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rgbClr val="71707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rgbClr val="71707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1707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sv-SE" sz="3200" b="1" kern="0" dirty="0">
              <a:latin typeface="+mj-lt"/>
            </a:endParaRPr>
          </a:p>
          <a:p>
            <a:pPr marL="0" indent="0" algn="ctr">
              <a:buNone/>
            </a:pPr>
            <a:endParaRPr lang="sv-SE" sz="3200" b="1" kern="0" dirty="0">
              <a:latin typeface="+mj-lt"/>
            </a:endParaRPr>
          </a:p>
          <a:p>
            <a:pPr marL="0" indent="0" algn="ctr">
              <a:buNone/>
            </a:pPr>
            <a:endParaRPr lang="sv-SE" sz="3200" b="1" kern="0" dirty="0">
              <a:latin typeface="+mj-lt"/>
            </a:endParaRPr>
          </a:p>
          <a:p>
            <a:pPr marL="0" indent="0" algn="ctr">
              <a:buNone/>
            </a:pPr>
            <a:r>
              <a:rPr lang="sv-SE" sz="3200" b="1" kern="0" dirty="0">
                <a:latin typeface="+mj-lt"/>
              </a:rPr>
              <a:t>Press </a:t>
            </a:r>
            <a:r>
              <a:rPr lang="sv-SE" sz="3200" b="1" kern="0" dirty="0">
                <a:solidFill>
                  <a:srgbClr val="FF0000"/>
                </a:solidFill>
                <a:latin typeface="+mj-lt"/>
              </a:rPr>
              <a:t>F5 to start </a:t>
            </a:r>
            <a:r>
              <a:rPr lang="sv-SE" sz="3200" b="1" kern="0" dirty="0" err="1">
                <a:latin typeface="+mj-lt"/>
              </a:rPr>
              <a:t>slide</a:t>
            </a:r>
            <a:r>
              <a:rPr lang="sv-SE" sz="3200" b="1" kern="0" dirty="0">
                <a:latin typeface="+mj-lt"/>
              </a:rPr>
              <a:t> show</a:t>
            </a:r>
            <a:br>
              <a:rPr lang="sv-SE" sz="3200" b="1" kern="0" dirty="0">
                <a:latin typeface="+mj-lt"/>
              </a:rPr>
            </a:br>
            <a:br>
              <a:rPr lang="sv-SE" sz="3200" b="1" kern="0" dirty="0">
                <a:latin typeface="+mj-lt"/>
              </a:rPr>
            </a:br>
            <a:r>
              <a:rPr lang="sv-SE" sz="3200" b="1" kern="0" dirty="0">
                <a:latin typeface="+mj-lt"/>
              </a:rPr>
              <a:t>WH08.046</a:t>
            </a:r>
          </a:p>
        </p:txBody>
      </p:sp>
    </p:spTree>
    <p:extLst>
      <p:ext uri="{BB962C8B-B14F-4D97-AF65-F5344CB8AC3E}">
        <p14:creationId xmlns:p14="http://schemas.microsoft.com/office/powerpoint/2010/main" val="28799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6" y="1605065"/>
            <a:ext cx="7250899" cy="3655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Cell O1 is the </a:t>
            </a:r>
            <a:r>
              <a:rPr lang="en-GB" dirty="0">
                <a:hlinkClick r:id="rId3" action="ppaction://hlinksldjump"/>
              </a:rPr>
              <a:t>earlier mentioned</a:t>
            </a:r>
            <a:r>
              <a:rPr lang="en-GB" dirty="0"/>
              <a:t> possibility to delimit the number of validated columns.</a:t>
            </a:r>
          </a:p>
          <a:p>
            <a:r>
              <a:rPr lang="en-GB" dirty="0"/>
              <a:t>Ctrl+8 toggles visibility of outlined columns*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846831" lvl="2" indent="-285750">
              <a:buFont typeface="Arial" panose="020B0604020202020204" pitchFamily="34" charset="0"/>
              <a:buChar char="*"/>
            </a:pPr>
            <a:r>
              <a:rPr lang="en-GB" dirty="0"/>
              <a:t>Menu Data, Group Outline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Rows that differs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560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C15F34CC-BF00-89C5-EF98-51BAF28C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2B67B-ED73-ABCD-20E0-29D799985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As </a:t>
            </a:r>
            <a:r>
              <a:rPr lang="sv-SE" dirty="0" err="1"/>
              <a:t>of</a:t>
            </a:r>
            <a:r>
              <a:rPr lang="sv-SE" dirty="0"/>
              <a:t> 2022,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use</a:t>
            </a:r>
            <a:r>
              <a:rPr lang="sv-SE" dirty="0"/>
              <a:t> Excel 365 </a:t>
            </a:r>
            <a:r>
              <a:rPr lang="sv-SE" dirty="0" err="1"/>
              <a:t>since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</a:t>
            </a:r>
            <a:r>
              <a:rPr lang="sv-SE" dirty="0" err="1"/>
              <a:t>functionality</a:t>
            </a:r>
            <a:r>
              <a:rPr lang="sv-SE" dirty="0"/>
              <a:t> is not </a:t>
            </a:r>
            <a:r>
              <a:rPr lang="sv-SE" dirty="0" err="1"/>
              <a:t>available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legacy</a:t>
            </a:r>
            <a:r>
              <a:rPr lang="sv-SE" dirty="0"/>
              <a:t> </a:t>
            </a:r>
            <a:r>
              <a:rPr lang="sv-SE" dirty="0" err="1"/>
              <a:t>licenses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Two</a:t>
            </a:r>
            <a:r>
              <a:rPr lang="sv-SE" dirty="0"/>
              <a:t> LAMBDA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fetch</a:t>
            </a:r>
            <a:r>
              <a:rPr lang="sv-SE" dirty="0"/>
              <a:t> all </a:t>
            </a:r>
            <a:r>
              <a:rPr lang="sv-SE" dirty="0" err="1"/>
              <a:t>rows</a:t>
            </a:r>
            <a:r>
              <a:rPr lang="sv-SE" dirty="0"/>
              <a:t> and </a:t>
            </a:r>
            <a:r>
              <a:rPr lang="sv-SE" dirty="0" err="1"/>
              <a:t>columns</a:t>
            </a:r>
            <a:r>
              <a:rPr lang="sv-SE" dirty="0"/>
              <a:t> </a:t>
            </a:r>
            <a:r>
              <a:rPr lang="sv-SE" dirty="0" err="1"/>
              <a:t>directly</a:t>
            </a:r>
            <a:r>
              <a:rPr lang="sv-SE" dirty="0"/>
              <a:t> from </a:t>
            </a:r>
            <a:r>
              <a:rPr lang="sv-SE" dirty="0" err="1"/>
              <a:t>worksheets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eg</a:t>
            </a:r>
            <a:r>
              <a:rPr lang="sv-SE" dirty="0"/>
              <a:t> a </a:t>
            </a:r>
            <a:r>
              <a:rPr lang="sv-SE" dirty="0" err="1"/>
              <a:t>formula</a:t>
            </a:r>
            <a:r>
              <a:rPr lang="sv-SE" dirty="0"/>
              <a:t> in cell C1 like</a:t>
            </a:r>
            <a:br>
              <a:rPr lang="sv-SE" dirty="0"/>
            </a:b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=A1:endDown(A1)</a:t>
            </a:r>
            <a:br>
              <a:rPr lang="sv-SE" dirty="0"/>
            </a:b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fetch</a:t>
            </a:r>
            <a:r>
              <a:rPr lang="sv-SE" dirty="0"/>
              <a:t> data like from A1 </a:t>
            </a:r>
            <a:r>
              <a:rPr lang="sv-SE" dirty="0" err="1"/>
              <a:t>selecting</a:t>
            </a:r>
            <a:r>
              <a:rPr lang="sv-SE" dirty="0"/>
              <a:t> cells </a:t>
            </a:r>
            <a:r>
              <a:rPr lang="sv-SE" dirty="0" err="1"/>
              <a:t>similar</a:t>
            </a:r>
            <a:r>
              <a:rPr lang="sv-SE" dirty="0"/>
              <a:t> to </a:t>
            </a:r>
            <a:r>
              <a:rPr lang="sv-SE" dirty="0" err="1"/>
              <a:t>Ctrl+Shift+Arrow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Down</a:t>
            </a:r>
          </a:p>
          <a:p>
            <a:pPr lvl="2"/>
            <a:r>
              <a:rPr lang="sv-SE" dirty="0" err="1"/>
              <a:t>Copying</a:t>
            </a:r>
            <a:r>
              <a:rPr lang="sv-SE" dirty="0"/>
              <a:t> the </a:t>
            </a:r>
            <a:r>
              <a:rPr lang="sv-SE" dirty="0" err="1"/>
              <a:t>example</a:t>
            </a:r>
            <a:r>
              <a:rPr lang="sv-SE" dirty="0"/>
              <a:t> cell C1 to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workbook</a:t>
            </a:r>
            <a:r>
              <a:rPr lang="sv-SE" dirty="0"/>
              <a:t> </a:t>
            </a:r>
            <a:r>
              <a:rPr lang="sv-SE" dirty="0" err="1"/>
              <a:t>brings</a:t>
            </a:r>
            <a:r>
              <a:rPr lang="sv-SE" dirty="0"/>
              <a:t> the LAMBDA </a:t>
            </a:r>
            <a:r>
              <a:rPr lang="sv-SE" dirty="0" err="1"/>
              <a:t>function</a:t>
            </a:r>
            <a:r>
              <a:rPr lang="sv-SE" dirty="0"/>
              <a:t> to the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file</a:t>
            </a:r>
            <a:r>
              <a:rPr lang="sv-SE" dirty="0"/>
              <a:t>!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30BE3-4C3F-D009-5A8D-62FBD9C68CE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sv-SE" sz="4000" dirty="0" err="1"/>
              <a:t>Beyond</a:t>
            </a:r>
            <a:r>
              <a:rPr lang="sv-SE" sz="4000" dirty="0"/>
              <a:t> </a:t>
            </a:r>
            <a:r>
              <a:rPr lang="sv-SE" sz="4000" dirty="0" err="1"/>
              <a:t>Basix</a:t>
            </a:r>
            <a:r>
              <a:rPr lang="sv-SE" sz="4000" dirty="0"/>
              <a:t> – Excel 365 is </a:t>
            </a:r>
            <a:r>
              <a:rPr lang="sv-SE" sz="4000" dirty="0" err="1"/>
              <a:t>needed</a:t>
            </a:r>
            <a:endParaRPr lang="sv-SE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7821A-AAC9-2597-043E-69EF08F0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AAF-E1B9-4C6A-A316-CE2D4D123E86}" type="slidenum">
              <a:rPr lang="sv-SE" smtClean="0"/>
              <a:t>11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21545E-870B-381D-4B61-CB0B5C667B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9D49B0-54CE-15C5-6F75-265A20C2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35" y="1605065"/>
            <a:ext cx="5423740" cy="4242955"/>
          </a:xfrm>
          <a:prstGeom prst="rect">
            <a:avLst/>
          </a:prstGeom>
        </p:spPr>
      </p:pic>
      <p:pic>
        <p:nvPicPr>
          <p:cNvPr id="8" name="Bild 6">
            <a:extLst>
              <a:ext uri="{FF2B5EF4-FFF2-40B4-BE49-F238E27FC236}">
                <a16:creationId xmlns:a16="http://schemas.microsoft.com/office/drawing/2014/main" id="{BAE1B8B4-C687-7024-C975-844388865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834" b="45238"/>
          <a:stretch/>
        </p:blipFill>
        <p:spPr>
          <a:xfrm>
            <a:off x="10924346" y="359408"/>
            <a:ext cx="670754" cy="8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F28FA3B0-2606-41D0-956D-4017D6098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61660" y="2438399"/>
            <a:ext cx="3664013" cy="366401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2D4C94E-85E1-4E79-8EA3-474036CD67E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/>
              <a:t>A lot of options available</a:t>
            </a:r>
            <a:endParaRPr lang="sv-SE" sz="4000" dirty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4283A587-575D-A6E1-7498-4EA3D7D73930}"/>
              </a:ext>
            </a:extLst>
          </p:cNvPr>
          <p:cNvSpPr txBox="1">
            <a:spLocks/>
          </p:cNvSpPr>
          <p:nvPr/>
        </p:nvSpPr>
        <p:spPr bwMode="auto">
          <a:xfrm>
            <a:off x="6744072" y="6386373"/>
            <a:ext cx="4993117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ebdings" pitchFamily="18" charset="2"/>
              <a:buNone/>
              <a:defRPr sz="1000">
                <a:solidFill>
                  <a:srgbClr val="717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rgbClr val="71707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rgbClr val="71707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rgbClr val="71707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1707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9pPr>
          </a:lstStyle>
          <a:p>
            <a:r>
              <a:rPr lang="sv-SE" kern="0" dirty="0"/>
              <a:t>bo.sinander@powerpage.se</a:t>
            </a:r>
          </a:p>
          <a:p>
            <a:r>
              <a:rPr lang="sv-SE" kern="0" dirty="0"/>
              <a:t>+46 70-550 0000</a:t>
            </a:r>
          </a:p>
        </p:txBody>
      </p:sp>
    </p:spTree>
    <p:extLst>
      <p:ext uri="{BB962C8B-B14F-4D97-AF65-F5344CB8AC3E}">
        <p14:creationId xmlns:p14="http://schemas.microsoft.com/office/powerpoint/2010/main" val="1170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-50185" y="0"/>
            <a:ext cx="12292371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Underrubrik 6"/>
          <p:cNvSpPr txBox="1">
            <a:spLocks/>
          </p:cNvSpPr>
          <p:nvPr/>
        </p:nvSpPr>
        <p:spPr>
          <a:xfrm>
            <a:off x="2492880" y="2204865"/>
            <a:ext cx="7923600" cy="35260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ebdings" pitchFamily="18" charset="2"/>
              <a:buChar char="&lt;"/>
              <a:defRPr sz="1400">
                <a:solidFill>
                  <a:srgbClr val="717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rgbClr val="71707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rgbClr val="71707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rgbClr val="71707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1707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757477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		Wisdom begins in wonder</a:t>
            </a:r>
          </a:p>
          <a:p>
            <a:pPr marL="0" indent="0">
              <a:buNone/>
            </a:pPr>
            <a:r>
              <a:rPr lang="en-US" sz="1600" i="1" kern="0" dirty="0"/>
              <a:t>		- Socrates</a:t>
            </a:r>
          </a:p>
          <a:p>
            <a:pPr marL="285750" indent="-285750">
              <a:buFontTx/>
              <a:buChar char="-"/>
            </a:pPr>
            <a:endParaRPr lang="en-US" sz="1600" i="1" kern="0" dirty="0"/>
          </a:p>
          <a:p>
            <a:pPr marL="285750" indent="-285750">
              <a:buFontTx/>
              <a:buChar char="-"/>
            </a:pPr>
            <a:endParaRPr lang="en-US" sz="1600" i="1" kern="0" dirty="0"/>
          </a:p>
          <a:p>
            <a:pPr marL="285750" indent="-285750">
              <a:buFontTx/>
              <a:buChar char="-"/>
            </a:pPr>
            <a:endParaRPr lang="en-US" sz="1600" i="1" kern="0" dirty="0"/>
          </a:p>
          <a:p>
            <a:endParaRPr lang="en-US" sz="1600" kern="0" dirty="0"/>
          </a:p>
          <a:p>
            <a:pPr marL="0" indent="0" algn="r">
              <a:buNone/>
            </a:pPr>
            <a:r>
              <a:rPr lang="en-US" sz="1600" kern="0" dirty="0"/>
              <a:t>Not all those who wander are lost</a:t>
            </a:r>
          </a:p>
          <a:p>
            <a:pPr marL="0" indent="0" algn="r">
              <a:buNone/>
            </a:pPr>
            <a:r>
              <a:rPr lang="en-US" sz="1600" i="1" kern="0" dirty="0"/>
              <a:t>- J.R.R. Tolkien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75520" y="618845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PowerPage™</a:t>
            </a:r>
            <a:endParaRPr lang="sv-SE" sz="800" i="1" dirty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87"/>
          <a:stretch/>
        </p:blipFill>
        <p:spPr bwMode="auto">
          <a:xfrm>
            <a:off x="1596971" y="6298646"/>
            <a:ext cx="247177" cy="29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63C9956-ADCE-4A24-93A7-DF105121B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7" r="1224" b="1324"/>
          <a:stretch/>
        </p:blipFill>
        <p:spPr bwMode="auto">
          <a:xfrm>
            <a:off x="-1710712" y="3441897"/>
            <a:ext cx="776023" cy="78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AA18F85-2791-4225-9BDA-9A9CD85F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604" y="2486936"/>
            <a:ext cx="767805" cy="71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300CD5B-68CB-46B6-8342-BD7AEC098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16166" y="4459406"/>
            <a:ext cx="586927" cy="695078"/>
          </a:xfrm>
          <a:prstGeom prst="snip1Rect">
            <a:avLst>
              <a:gd name="adj" fmla="val 22393"/>
            </a:avLst>
          </a:prstGeom>
        </p:spPr>
      </p:pic>
    </p:spTree>
    <p:extLst>
      <p:ext uri="{BB962C8B-B14F-4D97-AF65-F5344CB8AC3E}">
        <p14:creationId xmlns:p14="http://schemas.microsoft.com/office/powerpoint/2010/main" val="40741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8A333-EAA3-BB6B-07E7-493DEBB4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ABFF-A627-4DDB-BE4D-EC79A633A4C8}" type="slidenum">
              <a:rPr lang="en-GB" sz="600" noProof="0" smtClean="0"/>
              <a:pPr/>
              <a:t>14</a:t>
            </a:fld>
            <a:endParaRPr lang="en-GB" sz="600" noProof="0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7B5DDBC-60CF-96C4-F7EC-AE5217398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95" y="482711"/>
            <a:ext cx="647756" cy="784928"/>
          </a:xfrm>
          <a:prstGeom prst="rect">
            <a:avLst/>
          </a:prstGeom>
        </p:spPr>
      </p:pic>
      <p:sp>
        <p:nvSpPr>
          <p:cNvPr id="15" name="Flödesschema: Flersidigt dokument 15">
            <a:extLst>
              <a:ext uri="{FF2B5EF4-FFF2-40B4-BE49-F238E27FC236}">
                <a16:creationId xmlns:a16="http://schemas.microsoft.com/office/drawing/2014/main" id="{17F17736-3CA1-87A1-4808-0A198C27A737}"/>
              </a:ext>
            </a:extLst>
          </p:cNvPr>
          <p:cNvSpPr/>
          <p:nvPr/>
        </p:nvSpPr>
        <p:spPr bwMode="auto">
          <a:xfrm>
            <a:off x="3422427" y="1916833"/>
            <a:ext cx="773157" cy="833150"/>
          </a:xfrm>
          <a:prstGeom prst="flowChartMultidocument">
            <a:avLst/>
          </a:prstGeom>
          <a:solidFill>
            <a:srgbClr val="FFEB9C"/>
          </a:solidFill>
          <a:ln w="19050" cap="flat" cmpd="sng" algn="ctr">
            <a:solidFill>
              <a:srgbClr val="B86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900" b="1" dirty="0">
                <a:solidFill>
                  <a:srgbClr val="B86E1F"/>
                </a:solidFill>
              </a:rPr>
              <a:t>Kvitton </a:t>
            </a:r>
          </a:p>
          <a:p>
            <a:r>
              <a:rPr lang="sv-SE" sz="900" b="1" dirty="0">
                <a:solidFill>
                  <a:srgbClr val="B86E1F"/>
                </a:solidFill>
              </a:rPr>
              <a:t>från </a:t>
            </a:r>
          </a:p>
          <a:p>
            <a:r>
              <a:rPr lang="sv-SE" sz="900" b="1" dirty="0">
                <a:solidFill>
                  <a:srgbClr val="B86E1F"/>
                </a:solidFill>
              </a:rPr>
              <a:t>kortköp</a:t>
            </a:r>
          </a:p>
        </p:txBody>
      </p:sp>
      <p:sp>
        <p:nvSpPr>
          <p:cNvPr id="16" name="Flödesschema: Magnetskiva 33">
            <a:extLst>
              <a:ext uri="{FF2B5EF4-FFF2-40B4-BE49-F238E27FC236}">
                <a16:creationId xmlns:a16="http://schemas.microsoft.com/office/drawing/2014/main" id="{D933F422-44B6-8737-7A59-991770953757}"/>
              </a:ext>
            </a:extLst>
          </p:cNvPr>
          <p:cNvSpPr/>
          <p:nvPr/>
        </p:nvSpPr>
        <p:spPr bwMode="auto">
          <a:xfrm>
            <a:off x="3287688" y="3119870"/>
            <a:ext cx="935520" cy="833150"/>
          </a:xfrm>
          <a:prstGeom prst="flowChartMagneticDisk">
            <a:avLst/>
          </a:prstGeom>
          <a:solidFill>
            <a:srgbClr val="FFEB9C"/>
          </a:solidFill>
          <a:ln w="19050" cap="flat" cmpd="sng" algn="ctr">
            <a:solidFill>
              <a:srgbClr val="B86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900" b="1" dirty="0">
                <a:solidFill>
                  <a:srgbClr val="B86E1F"/>
                </a:solidFill>
              </a:rPr>
              <a:t>Bokföring</a:t>
            </a:r>
          </a:p>
        </p:txBody>
      </p:sp>
      <p:sp>
        <p:nvSpPr>
          <p:cNvPr id="18" name="Flödesschema: Flersidigt dokument 15">
            <a:extLst>
              <a:ext uri="{FF2B5EF4-FFF2-40B4-BE49-F238E27FC236}">
                <a16:creationId xmlns:a16="http://schemas.microsoft.com/office/drawing/2014/main" id="{3E8E67C3-79FB-0644-297A-5343E03C725E}"/>
              </a:ext>
            </a:extLst>
          </p:cNvPr>
          <p:cNvSpPr/>
          <p:nvPr/>
        </p:nvSpPr>
        <p:spPr bwMode="auto">
          <a:xfrm>
            <a:off x="1849909" y="3155584"/>
            <a:ext cx="773157" cy="833150"/>
          </a:xfrm>
          <a:prstGeom prst="flowChartMultidocument">
            <a:avLst/>
          </a:prstGeom>
          <a:solidFill>
            <a:srgbClr val="FFC7CE"/>
          </a:solidFill>
          <a:ln w="19050" cap="flat" cmpd="sng" algn="ctr">
            <a:solidFill>
              <a:srgbClr val="AB19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900" b="1" dirty="0">
                <a:solidFill>
                  <a:srgbClr val="AB191B"/>
                </a:solidFill>
              </a:rPr>
              <a:t>Konto-</a:t>
            </a:r>
          </a:p>
          <a:p>
            <a:r>
              <a:rPr lang="sv-SE" sz="900" b="1" dirty="0">
                <a:solidFill>
                  <a:srgbClr val="AB191B"/>
                </a:solidFill>
              </a:rPr>
              <a:t>utdrag</a:t>
            </a:r>
          </a:p>
        </p:txBody>
      </p:sp>
      <p:sp>
        <p:nvSpPr>
          <p:cNvPr id="19" name="Flödesschema: Magnetskiva 33">
            <a:extLst>
              <a:ext uri="{FF2B5EF4-FFF2-40B4-BE49-F238E27FC236}">
                <a16:creationId xmlns:a16="http://schemas.microsoft.com/office/drawing/2014/main" id="{B7D9B8B2-32A8-1718-BF66-F977CFC46FD6}"/>
              </a:ext>
            </a:extLst>
          </p:cNvPr>
          <p:cNvSpPr/>
          <p:nvPr/>
        </p:nvSpPr>
        <p:spPr bwMode="auto">
          <a:xfrm>
            <a:off x="1822284" y="1980833"/>
            <a:ext cx="935520" cy="833150"/>
          </a:xfrm>
          <a:prstGeom prst="flowChartMagneticDisk">
            <a:avLst/>
          </a:prstGeom>
          <a:solidFill>
            <a:srgbClr val="FFEB9C"/>
          </a:solidFill>
          <a:ln w="19050" cap="flat" cmpd="sng" algn="ctr">
            <a:solidFill>
              <a:srgbClr val="B86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900" b="1" dirty="0">
                <a:solidFill>
                  <a:srgbClr val="B86E1F"/>
                </a:solidFill>
              </a:rPr>
              <a:t>Utlägg;</a:t>
            </a:r>
          </a:p>
          <a:p>
            <a:r>
              <a:rPr lang="sv-SE" sz="900" b="1" dirty="0" err="1">
                <a:solidFill>
                  <a:srgbClr val="B86E1F"/>
                </a:solidFill>
              </a:rPr>
              <a:t>American</a:t>
            </a:r>
            <a:r>
              <a:rPr lang="sv-SE" sz="900" b="1" dirty="0">
                <a:solidFill>
                  <a:srgbClr val="B86E1F"/>
                </a:solidFill>
              </a:rPr>
              <a:t> </a:t>
            </a:r>
          </a:p>
          <a:p>
            <a:r>
              <a:rPr lang="sv-SE" sz="900" b="1" dirty="0">
                <a:solidFill>
                  <a:srgbClr val="B86E1F"/>
                </a:solidFill>
              </a:rPr>
              <a:t>Express el l</a:t>
            </a:r>
          </a:p>
        </p:txBody>
      </p:sp>
      <p:sp>
        <p:nvSpPr>
          <p:cNvPr id="21" name="Flödesschema: Sammanför och sortera 26">
            <a:extLst>
              <a:ext uri="{FF2B5EF4-FFF2-40B4-BE49-F238E27FC236}">
                <a16:creationId xmlns:a16="http://schemas.microsoft.com/office/drawing/2014/main" id="{1BF667A4-D762-3F6F-DE56-501325358FAB}"/>
              </a:ext>
            </a:extLst>
          </p:cNvPr>
          <p:cNvSpPr/>
          <p:nvPr/>
        </p:nvSpPr>
        <p:spPr bwMode="auto">
          <a:xfrm>
            <a:off x="2468873" y="4312861"/>
            <a:ext cx="1029072" cy="536535"/>
          </a:xfrm>
          <a:prstGeom prst="flowChartCollate">
            <a:avLst/>
          </a:prstGeom>
          <a:solidFill>
            <a:srgbClr val="FFC7CE"/>
          </a:solidFill>
          <a:ln w="19050" cap="flat" cmpd="sng" algn="ctr">
            <a:solidFill>
              <a:srgbClr val="AB19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900" b="1" dirty="0">
                <a:solidFill>
                  <a:srgbClr val="AB191B"/>
                </a:solidFill>
                <a:latin typeface="Verdana" pitchFamily="34" charset="0"/>
              </a:rPr>
              <a:t>Sammanför </a:t>
            </a:r>
          </a:p>
          <a:p>
            <a:pPr algn="ctr"/>
            <a:r>
              <a:rPr lang="sv-SE" sz="900" b="1" dirty="0">
                <a:solidFill>
                  <a:srgbClr val="AB191B"/>
                </a:solidFill>
                <a:latin typeface="Verdana" pitchFamily="34" charset="0"/>
              </a:rPr>
              <a:t>och sortera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8FC56E9-139B-9EDD-DA04-3F42331A9ACC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rot="16200000" flipH="1">
            <a:off x="2175052" y="3964853"/>
            <a:ext cx="347673" cy="332329"/>
          </a:xfrm>
          <a:prstGeom prst="bentConnector3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AB191B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AAECC0B-7620-C1DE-B57E-06269DA04B8A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rot="5400000">
            <a:off x="3413021" y="3962427"/>
            <a:ext cx="351835" cy="333021"/>
          </a:xfrm>
          <a:prstGeom prst="bentConnector3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B86E1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Flödesschema: Dokument 14">
            <a:extLst>
              <a:ext uri="{FF2B5EF4-FFF2-40B4-BE49-F238E27FC236}">
                <a16:creationId xmlns:a16="http://schemas.microsoft.com/office/drawing/2014/main" id="{CDB708E3-8CF0-BD65-6AD6-89DE7143C5D2}"/>
              </a:ext>
            </a:extLst>
          </p:cNvPr>
          <p:cNvSpPr/>
          <p:nvPr/>
        </p:nvSpPr>
        <p:spPr bwMode="auto">
          <a:xfrm>
            <a:off x="2631973" y="5208473"/>
            <a:ext cx="702870" cy="536535"/>
          </a:xfrm>
          <a:prstGeom prst="flowChartDocument">
            <a:avLst/>
          </a:prstGeom>
          <a:solidFill>
            <a:srgbClr val="FFC7CE"/>
          </a:solidFill>
          <a:ln w="19050" cap="flat" cmpd="sng" algn="ctr">
            <a:solidFill>
              <a:srgbClr val="AB19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900" b="1" dirty="0">
                <a:solidFill>
                  <a:srgbClr val="AB191B"/>
                </a:solidFill>
              </a:rPr>
              <a:t>Avvikelser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15C862B-54BC-AA04-23A9-E7AEECDB3601}"/>
              </a:ext>
            </a:extLst>
          </p:cNvPr>
          <p:cNvCxnSpPr>
            <a:cxnSpLocks/>
            <a:stCxn id="21" idx="2"/>
            <a:endCxn id="30" idx="0"/>
          </p:cNvCxnSpPr>
          <p:nvPr/>
        </p:nvCxnSpPr>
        <p:spPr bwMode="auto">
          <a:xfrm rot="5400000">
            <a:off x="2803871" y="5028934"/>
            <a:ext cx="359077" cy="1"/>
          </a:xfrm>
          <a:prstGeom prst="bentConnector3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AB191B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B4B162FD-BC35-5252-2717-595248250E96}"/>
              </a:ext>
            </a:extLst>
          </p:cNvPr>
          <p:cNvCxnSpPr>
            <a:cxnSpLocks/>
            <a:stCxn id="19" idx="3"/>
            <a:endCxn id="18" idx="0"/>
          </p:cNvCxnSpPr>
          <p:nvPr/>
        </p:nvCxnSpPr>
        <p:spPr bwMode="auto">
          <a:xfrm rot="5400000">
            <a:off x="2119061" y="2984600"/>
            <a:ext cx="341601" cy="366"/>
          </a:xfrm>
          <a:prstGeom prst="bentConnector3">
            <a:avLst>
              <a:gd name="adj1" fmla="val 50000"/>
            </a:avLst>
          </a:prstGeom>
          <a:solidFill>
            <a:srgbClr val="FFEB9C"/>
          </a:solidFill>
          <a:ln w="19050" cap="flat" cmpd="sng" algn="ctr">
            <a:solidFill>
              <a:srgbClr val="B86E1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7E4DF82D-35C5-9C44-27B1-44DC17D98805}"/>
              </a:ext>
            </a:extLst>
          </p:cNvPr>
          <p:cNvCxnSpPr>
            <a:cxnSpLocks/>
            <a:stCxn id="15" idx="2"/>
            <a:endCxn id="16" idx="1"/>
          </p:cNvCxnSpPr>
          <p:nvPr/>
        </p:nvCxnSpPr>
        <p:spPr bwMode="auto">
          <a:xfrm rot="16200000" flipH="1">
            <a:off x="3554626" y="2919047"/>
            <a:ext cx="401439" cy="206"/>
          </a:xfrm>
          <a:prstGeom prst="bentConnector3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B86E1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CE03FB9-3AD8-2F49-3CDC-74597F1D93B8}"/>
              </a:ext>
            </a:extLst>
          </p:cNvPr>
          <p:cNvGrpSpPr/>
          <p:nvPr/>
        </p:nvGrpSpPr>
        <p:grpSpPr>
          <a:xfrm>
            <a:off x="7968792" y="1916832"/>
            <a:ext cx="2447104" cy="3823708"/>
            <a:chOff x="7968792" y="1916832"/>
            <a:chExt cx="2447104" cy="3823708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0618547-DDC7-9642-1DE9-E64A44F3C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151"/>
            <a:stretch/>
          </p:blipFill>
          <p:spPr>
            <a:xfrm>
              <a:off x="8714116" y="5498943"/>
              <a:ext cx="995867" cy="241597"/>
            </a:xfrm>
            <a:prstGeom prst="rect">
              <a:avLst/>
            </a:prstGeom>
          </p:spPr>
        </p:pic>
        <p:sp>
          <p:nvSpPr>
            <p:cNvPr id="36" name="Flödesschema: Flersidigt dokument 15">
              <a:extLst>
                <a:ext uri="{FF2B5EF4-FFF2-40B4-BE49-F238E27FC236}">
                  <a16:creationId xmlns:a16="http://schemas.microsoft.com/office/drawing/2014/main" id="{B899E832-B91E-0927-24FA-D007FF6705CD}"/>
                </a:ext>
              </a:extLst>
            </p:cNvPr>
            <p:cNvSpPr/>
            <p:nvPr/>
          </p:nvSpPr>
          <p:spPr bwMode="auto">
            <a:xfrm>
              <a:off x="9615115" y="1916832"/>
              <a:ext cx="773157" cy="833150"/>
            </a:xfrm>
            <a:prstGeom prst="flowChartMultidocument">
              <a:avLst/>
            </a:prstGeom>
            <a:solidFill>
              <a:srgbClr val="FFEB9C"/>
            </a:solidFill>
            <a:ln w="19050" cap="flat" cmpd="sng" algn="ctr">
              <a:solidFill>
                <a:srgbClr val="B86E1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sv-SE" sz="900" b="1" dirty="0">
                  <a:solidFill>
                    <a:srgbClr val="B86E1F"/>
                  </a:solidFill>
                </a:rPr>
                <a:t>Kvitton </a:t>
              </a:r>
            </a:p>
            <a:p>
              <a:r>
                <a:rPr lang="sv-SE" sz="900" b="1" dirty="0">
                  <a:solidFill>
                    <a:srgbClr val="B86E1F"/>
                  </a:solidFill>
                </a:rPr>
                <a:t>från </a:t>
              </a:r>
            </a:p>
            <a:p>
              <a:r>
                <a:rPr lang="sv-SE" sz="900" b="1" dirty="0">
                  <a:solidFill>
                    <a:srgbClr val="B86E1F"/>
                  </a:solidFill>
                </a:rPr>
                <a:t>kortköp</a:t>
              </a:r>
            </a:p>
          </p:txBody>
        </p:sp>
        <p:sp>
          <p:nvSpPr>
            <p:cNvPr id="37" name="Flödesschema: Magnetskiva 33">
              <a:extLst>
                <a:ext uri="{FF2B5EF4-FFF2-40B4-BE49-F238E27FC236}">
                  <a16:creationId xmlns:a16="http://schemas.microsoft.com/office/drawing/2014/main" id="{5B728D97-6C8A-C4B4-5F01-215E1D7E780C}"/>
                </a:ext>
              </a:extLst>
            </p:cNvPr>
            <p:cNvSpPr/>
            <p:nvPr/>
          </p:nvSpPr>
          <p:spPr bwMode="auto">
            <a:xfrm>
              <a:off x="9480376" y="3119869"/>
              <a:ext cx="935520" cy="833150"/>
            </a:xfrm>
            <a:prstGeom prst="flowChartMagneticDisk">
              <a:avLst/>
            </a:prstGeom>
            <a:solidFill>
              <a:srgbClr val="FFEB9C"/>
            </a:solidFill>
            <a:ln w="19050" cap="flat" cmpd="sng" algn="ctr">
              <a:solidFill>
                <a:srgbClr val="B86E1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900" b="1" dirty="0">
                  <a:solidFill>
                    <a:srgbClr val="B86E1F"/>
                  </a:solidFill>
                </a:rPr>
                <a:t>Bokföring</a:t>
              </a:r>
            </a:p>
          </p:txBody>
        </p:sp>
        <p:sp>
          <p:nvSpPr>
            <p:cNvPr id="40" name="Flödesschema: Magnetskiva 33">
              <a:extLst>
                <a:ext uri="{FF2B5EF4-FFF2-40B4-BE49-F238E27FC236}">
                  <a16:creationId xmlns:a16="http://schemas.microsoft.com/office/drawing/2014/main" id="{587F17DE-ADD9-0FAB-13E9-C3EC05CC2C96}"/>
                </a:ext>
              </a:extLst>
            </p:cNvPr>
            <p:cNvSpPr/>
            <p:nvPr/>
          </p:nvSpPr>
          <p:spPr bwMode="auto">
            <a:xfrm>
              <a:off x="7968792" y="1976145"/>
              <a:ext cx="935520" cy="833150"/>
            </a:xfrm>
            <a:prstGeom prst="flowChartMagneticDisk">
              <a:avLst/>
            </a:prstGeom>
            <a:solidFill>
              <a:srgbClr val="C6EFCE"/>
            </a:solidFill>
            <a:ln w="19050" cap="flat" cmpd="sng" algn="ctr">
              <a:solidFill>
                <a:srgbClr val="3B7D2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sv-SE" sz="900" b="1" dirty="0">
                  <a:solidFill>
                    <a:srgbClr val="3B7D2D"/>
                  </a:solidFill>
                </a:rPr>
                <a:t>Utlägg;</a:t>
              </a:r>
            </a:p>
            <a:p>
              <a:r>
                <a:rPr lang="sv-SE" sz="900" b="1" dirty="0" err="1">
                  <a:solidFill>
                    <a:srgbClr val="3B7D2D"/>
                  </a:solidFill>
                </a:rPr>
                <a:t>American</a:t>
              </a:r>
              <a:r>
                <a:rPr lang="sv-SE" sz="900" b="1" dirty="0">
                  <a:solidFill>
                    <a:srgbClr val="3B7D2D"/>
                  </a:solidFill>
                </a:rPr>
                <a:t> </a:t>
              </a:r>
            </a:p>
            <a:p>
              <a:r>
                <a:rPr lang="sv-SE" sz="900" b="1" dirty="0">
                  <a:solidFill>
                    <a:srgbClr val="3B7D2D"/>
                  </a:solidFill>
                </a:rPr>
                <a:t>Express el l</a:t>
              </a:r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552AF770-FC09-A69B-9437-47D28B9288B4}"/>
                </a:ext>
              </a:extLst>
            </p:cNvPr>
            <p:cNvCxnSpPr>
              <a:cxnSpLocks/>
              <a:stCxn id="40" idx="3"/>
              <a:endCxn id="50" idx="1"/>
            </p:cNvCxnSpPr>
            <p:nvPr/>
          </p:nvCxnSpPr>
          <p:spPr bwMode="auto">
            <a:xfrm rot="16200000" flipH="1">
              <a:off x="7927307" y="3318540"/>
              <a:ext cx="1502736" cy="484246"/>
            </a:xfrm>
            <a:prstGeom prst="bentConnector2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3B7D2D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8CBB2DDD-5CDA-5688-9EE1-9644CDE65ADC}"/>
                </a:ext>
              </a:extLst>
            </p:cNvPr>
            <p:cNvCxnSpPr>
              <a:cxnSpLocks/>
              <a:endCxn id="50" idx="3"/>
            </p:cNvCxnSpPr>
            <p:nvPr/>
          </p:nvCxnSpPr>
          <p:spPr bwMode="auto">
            <a:xfrm rot="5400000">
              <a:off x="9529738" y="3893633"/>
              <a:ext cx="395956" cy="440840"/>
            </a:xfrm>
            <a:prstGeom prst="bentConnector2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B86E1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3BF57106-185A-E1F0-3435-57BCA9F0F9F5}"/>
                </a:ext>
              </a:extLst>
            </p:cNvPr>
            <p:cNvCxnSpPr>
              <a:cxnSpLocks/>
              <a:stCxn id="50" idx="2"/>
              <a:endCxn id="60" idx="0"/>
            </p:cNvCxnSpPr>
            <p:nvPr/>
          </p:nvCxnSpPr>
          <p:spPr bwMode="auto">
            <a:xfrm rot="5400000">
              <a:off x="9022753" y="4773231"/>
              <a:ext cx="380592" cy="1997"/>
            </a:xfrm>
            <a:prstGeom prst="bentConnector3">
              <a:avLst>
                <a:gd name="adj1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3B7D2D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756F382-9D92-7DBC-D934-3A85255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0798" y="4040128"/>
              <a:ext cx="586498" cy="54380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8E0C73A-7358-082E-88DA-0099AE4F4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73" b="19082"/>
            <a:stretch/>
          </p:blipFill>
          <p:spPr>
            <a:xfrm>
              <a:off x="8956531" y="4964525"/>
              <a:ext cx="511037" cy="515955"/>
            </a:xfrm>
            <a:prstGeom prst="rect">
              <a:avLst/>
            </a:prstGeom>
          </p:spPr>
        </p:pic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C6A31585-CF7B-E670-037F-5118A3C09938}"/>
                </a:ext>
              </a:extLst>
            </p:cNvPr>
            <p:cNvCxnSpPr>
              <a:cxnSpLocks/>
              <a:stCxn id="36" idx="2"/>
              <a:endCxn id="37" idx="1"/>
            </p:cNvCxnSpPr>
            <p:nvPr/>
          </p:nvCxnSpPr>
          <p:spPr bwMode="auto">
            <a:xfrm rot="16200000" flipH="1">
              <a:off x="9747314" y="2919046"/>
              <a:ext cx="401439" cy="206"/>
            </a:xfrm>
            <a:prstGeom prst="bentConnector3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B86E1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131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Open two files with tables to compare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8FF6C2-7739-1228-A605-E92A26B7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330" y="2407953"/>
            <a:ext cx="5429303" cy="3666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4DFA19-EC96-32F0-9F46-D25315BD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77" y="2407953"/>
            <a:ext cx="5423389" cy="36668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E643C-7349-BE9B-C21E-E9DCE8AE4745}"/>
              </a:ext>
            </a:extLst>
          </p:cNvPr>
          <p:cNvSpPr/>
          <p:nvPr/>
        </p:nvSpPr>
        <p:spPr>
          <a:xfrm>
            <a:off x="2328256" y="2422418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29BE5E-9EE5-3F3F-AB82-E43856ED7CD8}"/>
              </a:ext>
            </a:extLst>
          </p:cNvPr>
          <p:cNvSpPr/>
          <p:nvPr/>
        </p:nvSpPr>
        <p:spPr>
          <a:xfrm>
            <a:off x="8088194" y="2422418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334297-939C-A641-CBCC-591EF75CE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952" y="1510601"/>
            <a:ext cx="11224681" cy="787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They are expected to have the same columns, in the same order whereof the first one holds a unique ID that will be looked up between the tables.</a:t>
            </a:r>
            <a:br>
              <a:rPr lang="en-GB" dirty="0"/>
            </a:br>
            <a:r>
              <a:rPr lang="en-GB" dirty="0"/>
              <a:t>Column names and row order may differ.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71321D03-DF64-57B3-148B-AC4ED349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66617B-E8A5-0017-D6AE-6234D8416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798" y="1605065"/>
            <a:ext cx="7570273" cy="413999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Sheet _</a:t>
            </a:r>
            <a:r>
              <a:rPr lang="en-GB" dirty="0" err="1"/>
              <a:t>prefs</a:t>
            </a:r>
            <a:r>
              <a:rPr lang="en-GB" dirty="0"/>
              <a:t>, select cell B4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formula shall be a pointer to the first tables upper left cell.</a:t>
            </a:r>
          </a:p>
          <a:p>
            <a:pPr marL="759321" lvl="1" indent="-457200"/>
            <a:r>
              <a:rPr lang="en-GB" dirty="0"/>
              <a:t>Type =</a:t>
            </a:r>
          </a:p>
          <a:p>
            <a:pPr marL="759321" lvl="1" indent="-457200"/>
            <a:r>
              <a:rPr lang="en-GB" dirty="0"/>
              <a:t>Switch to table 1 file</a:t>
            </a:r>
          </a:p>
          <a:p>
            <a:pPr marL="759321" lvl="1" indent="-457200"/>
            <a:r>
              <a:rPr lang="en-GB" dirty="0"/>
              <a:t>Click on upper left cell* and press Enter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Redo with B5 and file/table 2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846831" lvl="2" indent="-285750">
              <a:buFont typeface="Arial" panose="020B0604020202020204" pitchFamily="34" charset="0"/>
              <a:buChar char="*"/>
            </a:pPr>
            <a:r>
              <a:rPr lang="en-GB" dirty="0"/>
              <a:t>in </a:t>
            </a:r>
            <a:r>
              <a:rPr lang="en-GB" dirty="0">
                <a:hlinkClick r:id="rId3" action="ppaction://hlinksldjump"/>
              </a:rPr>
              <a:t>this example</a:t>
            </a:r>
            <a:r>
              <a:rPr lang="en-GB" dirty="0"/>
              <a:t>, cell A3 – the title row closest to the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Set the anchors of the two tables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4793958" y="3195320"/>
            <a:ext cx="1036320" cy="48572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pic>
        <p:nvPicPr>
          <p:cNvPr id="2" name="Bildobjekt 11">
            <a:extLst>
              <a:ext uri="{FF2B5EF4-FFF2-40B4-BE49-F238E27FC236}">
                <a16:creationId xmlns:a16="http://schemas.microsoft.com/office/drawing/2014/main" id="{120857E6-3483-3FED-787C-1AE468653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51" y="3061119"/>
            <a:ext cx="307895" cy="89602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DE74E5A-B7C3-9340-EC89-90FCFCCD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66617B-E8A5-0017-D6AE-6234D8416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798" y="1677798"/>
            <a:ext cx="7570273" cy="39945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Cells C4 and C5 shows the tables anchors.</a:t>
            </a:r>
            <a:br>
              <a:rPr lang="en-GB" dirty="0"/>
            </a:br>
            <a:r>
              <a:rPr lang="en-GB" dirty="0"/>
              <a:t>Since the files are open, their full paths are omitted.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Set the anchors of the two tables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367931" y="4421954"/>
            <a:ext cx="1835904" cy="48572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AA11E4FA-FC91-7A6B-3B5C-514E968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0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66617B-E8A5-0017-D6AE-6234D841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798" y="1605065"/>
            <a:ext cx="7570273" cy="41399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yellow warning banner indicates links to other files.</a:t>
            </a:r>
            <a:br>
              <a:rPr lang="en-GB" dirty="0"/>
            </a:br>
            <a:r>
              <a:rPr lang="en-GB" dirty="0"/>
              <a:t>Click [Enable Content]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Data: Edit Links</a:t>
            </a:r>
            <a:br>
              <a:rPr lang="en-GB" dirty="0"/>
            </a:br>
            <a:r>
              <a:rPr lang="en-GB" dirty="0"/>
              <a:t>Select both files* and click [</a:t>
            </a:r>
            <a:r>
              <a:rPr lang="en-GB" u="sng" dirty="0"/>
              <a:t>O</a:t>
            </a:r>
            <a:r>
              <a:rPr lang="en-GB" dirty="0"/>
              <a:t>pen Source] to open the linked files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846831" lvl="2" indent="-285750">
              <a:buFont typeface="Arial" panose="020B0604020202020204" pitchFamily="34" charset="0"/>
              <a:buChar char="*"/>
            </a:pPr>
            <a:r>
              <a:rPr lang="en-GB" dirty="0" err="1"/>
              <a:t>Shift+Click</a:t>
            </a:r>
            <a:r>
              <a:rPr lang="en-GB" dirty="0"/>
              <a:t> the files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File open with anchors already set?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5794327" y="2201292"/>
            <a:ext cx="1036320" cy="23368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E2F48-274E-7B30-640B-18012004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08" y="3538416"/>
            <a:ext cx="3962565" cy="1908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69E59124-23DE-577C-CA52-946980D9D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51" y="3199535"/>
            <a:ext cx="307895" cy="89602"/>
          </a:xfrm>
          <a:prstGeom prst="rect">
            <a:avLst/>
          </a:prstGeom>
        </p:spPr>
      </p:pic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D98DF1BA-A876-0DD8-965D-EE421442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Sheet data_1 show data from table one. It can be filtered by length, to end with special character (set here) and may be delimited to show only a few first columns (set later).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data_2 shows looked up rows from the second table.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Help calculations…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AB085-296E-B743-D728-F30FD8363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 b="-688"/>
          <a:stretch/>
        </p:blipFill>
        <p:spPr>
          <a:xfrm>
            <a:off x="4232798" y="3815633"/>
            <a:ext cx="7055731" cy="1872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B6945-3989-E840-1BA1-1C51808A9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28"/>
          <a:stretch/>
        </p:blipFill>
        <p:spPr>
          <a:xfrm>
            <a:off x="4232798" y="1605065"/>
            <a:ext cx="7055731" cy="191766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EACC925-DD0D-7448-6C26-A00E606AE936}"/>
              </a:ext>
            </a:extLst>
          </p:cNvPr>
          <p:cNvSpPr/>
          <p:nvPr/>
        </p:nvSpPr>
        <p:spPr>
          <a:xfrm>
            <a:off x="5087087" y="3100403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28C10F-BA81-A932-CE07-6799289A6F78}"/>
              </a:ext>
            </a:extLst>
          </p:cNvPr>
          <p:cNvSpPr/>
          <p:nvPr/>
        </p:nvSpPr>
        <p:spPr>
          <a:xfrm>
            <a:off x="5515318" y="5252935"/>
            <a:ext cx="856463" cy="3317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76023046-DB24-7D98-6862-32356BC7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5" y="1605065"/>
            <a:ext cx="7250902" cy="36550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unique ID in table one looked up in table two, and rows that are equal listed on sheet Equal.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Rows that are equal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052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D1F93529-145C-7D20-64EE-6D7C3D4D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5" y="1605065"/>
            <a:ext cx="7250901" cy="36550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sheet Difference shows rows from table one where the data in table two is different.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Rows that differs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560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FDB854EA-2553-2381-9D0D-BB78A6C7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FFB1E-533C-33FC-A9D5-74BC950C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35" y="1605065"/>
            <a:ext cx="7250901" cy="3655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FFBB-A27F-76D1-0107-2716D8A51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Cell A1 holds a possibility to switch table one to two and thus see the differences the other way.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C5C9E-F61A-B831-101C-81C0CD6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kern="0" dirty="0"/>
              <a:t>Rows that differs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323F-4863-E61B-6E29-2DE1D69C5E8C}"/>
              </a:ext>
            </a:extLst>
          </p:cNvPr>
          <p:cNvSpPr/>
          <p:nvPr/>
        </p:nvSpPr>
        <p:spPr>
          <a:xfrm>
            <a:off x="6560286" y="4842033"/>
            <a:ext cx="856463" cy="3110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644E2B1A-A54C-58D1-5C19-ED5CEE71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487200"/>
            <a:ext cx="381000" cy="172800"/>
          </a:xfrm>
        </p:spPr>
        <p:txBody>
          <a:bodyPr/>
          <a:lstStyle/>
          <a:p>
            <a:fld id="{5169585C-05CC-4298-8761-5216BD47F97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age">
  <a:themeElements>
    <a:clrScheme name="PowerPage">
      <a:dk1>
        <a:srgbClr val="000000"/>
      </a:dk1>
      <a:lt1>
        <a:srgbClr val="FFFFFF"/>
      </a:lt1>
      <a:dk2>
        <a:srgbClr val="919195"/>
      </a:dk2>
      <a:lt2>
        <a:srgbClr val="BFC0C4"/>
      </a:lt2>
      <a:accent1>
        <a:srgbClr val="7BC144"/>
      </a:accent1>
      <a:accent2>
        <a:srgbClr val="FDBB2F"/>
      </a:accent2>
      <a:accent3>
        <a:srgbClr val="FFFFFF"/>
      </a:accent3>
      <a:accent4>
        <a:srgbClr val="000000"/>
      </a:accent4>
      <a:accent5>
        <a:srgbClr val="BFDDB0"/>
      </a:accent5>
      <a:accent6>
        <a:srgbClr val="E5A92A"/>
      </a:accent6>
      <a:hlink>
        <a:srgbClr val="919195"/>
      </a:hlink>
      <a:folHlink>
        <a:srgbClr val="919195"/>
      </a:folHlink>
    </a:clrScheme>
    <a:fontScheme name="Norska Pos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 algn="l">
          <a:defRPr dirty="0" err="1" smtClean="0">
            <a:solidFill>
              <a:srgbClr val="252525"/>
            </a:solidFill>
          </a:defRPr>
        </a:defPPr>
      </a:lstStyle>
    </a:txDef>
  </a:objectDefaults>
  <a:extraClrSchemeLst>
    <a:extraClrScheme>
      <a:clrScheme name="Bring_Mall 1">
        <a:dk1>
          <a:srgbClr val="000000"/>
        </a:dk1>
        <a:lt1>
          <a:srgbClr val="FFFFFF"/>
        </a:lt1>
        <a:dk2>
          <a:srgbClr val="919195"/>
        </a:dk2>
        <a:lt2>
          <a:srgbClr val="BFC0C4"/>
        </a:lt2>
        <a:accent1>
          <a:srgbClr val="7BC144"/>
        </a:accent1>
        <a:accent2>
          <a:srgbClr val="FDBB2F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5A92A"/>
        </a:accent6>
        <a:hlink>
          <a:srgbClr val="BFC0C4"/>
        </a:hlink>
        <a:folHlink>
          <a:srgbClr val="9191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Bring">
      <a:dk1>
        <a:sysClr val="windowText" lastClr="000000"/>
      </a:dk1>
      <a:lt1>
        <a:sysClr val="window" lastClr="FFFFFF"/>
      </a:lt1>
      <a:dk2>
        <a:srgbClr val="717074"/>
      </a:dk2>
      <a:lt2>
        <a:srgbClr val="EEECE1"/>
      </a:lt2>
      <a:accent1>
        <a:srgbClr val="7BC144"/>
      </a:accent1>
      <a:accent2>
        <a:srgbClr val="FDBB2F"/>
      </a:accent2>
      <a:accent3>
        <a:srgbClr val="BFC0C4"/>
      </a:accent3>
      <a:accent4>
        <a:srgbClr val="919195"/>
      </a:accent4>
      <a:accent5>
        <a:srgbClr val="717074"/>
      </a:accent5>
      <a:accent6>
        <a:srgbClr val="E32D22"/>
      </a:accent6>
      <a:hlink>
        <a:srgbClr val="BFC0C4"/>
      </a:hlink>
      <a:folHlink>
        <a:srgbClr val="E5A92A"/>
      </a:folHlink>
    </a:clrScheme>
    <a:fontScheme name="Norska Pos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ing">
      <a:dk1>
        <a:sysClr val="windowText" lastClr="000000"/>
      </a:dk1>
      <a:lt1>
        <a:sysClr val="window" lastClr="FFFFFF"/>
      </a:lt1>
      <a:dk2>
        <a:srgbClr val="717074"/>
      </a:dk2>
      <a:lt2>
        <a:srgbClr val="EEECE1"/>
      </a:lt2>
      <a:accent1>
        <a:srgbClr val="7BC144"/>
      </a:accent1>
      <a:accent2>
        <a:srgbClr val="FDBB2F"/>
      </a:accent2>
      <a:accent3>
        <a:srgbClr val="BFC0C4"/>
      </a:accent3>
      <a:accent4>
        <a:srgbClr val="919195"/>
      </a:accent4>
      <a:accent5>
        <a:srgbClr val="717074"/>
      </a:accent5>
      <a:accent6>
        <a:srgbClr val="E32D22"/>
      </a:accent6>
      <a:hlink>
        <a:srgbClr val="BFC0C4"/>
      </a:hlink>
      <a:folHlink>
        <a:srgbClr val="E5A92A"/>
      </a:folHlink>
    </a:clrScheme>
    <a:fontScheme name="Norska Pos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4D9082DD66B64198C91D1A3B1A18D3" ma:contentTypeVersion="0" ma:contentTypeDescription="Opprett et nytt dokument." ma:contentTypeScope="" ma:versionID="b8447cf1a51e372ca5d1b428ae7d66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b6cd67344829d3a956a36ab89737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E0C468-B399-4580-82E3-1C40EDDC7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D64870-18B8-4E35-9DB0-2BF5D2925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7D1F6-10DA-43CC-872F-6A3803A06DA1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78550</TotalTime>
  <Words>618</Words>
  <Application>Microsoft Office PowerPoint</Application>
  <PresentationFormat>Widescreen</PresentationFormat>
  <Paragraphs>96</Paragraphs>
  <Slides>14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Candara</vt:lpstr>
      <vt:lpstr>Courier New</vt:lpstr>
      <vt:lpstr>Verdana</vt:lpstr>
      <vt:lpstr>Webdings</vt:lpstr>
      <vt:lpstr>PowerPage</vt:lpstr>
      <vt:lpstr>A smooth way to validate two tables  Excel 365 </vt:lpstr>
      <vt:lpstr>Open two files with tables to compare</vt:lpstr>
      <vt:lpstr>Set the anchors of the two tables</vt:lpstr>
      <vt:lpstr>Set the anchors of the two tables</vt:lpstr>
      <vt:lpstr>File open with anchors already set?</vt:lpstr>
      <vt:lpstr>Help calculations…</vt:lpstr>
      <vt:lpstr>Rows that are equal</vt:lpstr>
      <vt:lpstr>Rows that differs</vt:lpstr>
      <vt:lpstr>Rows that differs</vt:lpstr>
      <vt:lpstr>Rows that differs</vt:lpstr>
      <vt:lpstr>Beyond Basix – Excel 365 is needed</vt:lpstr>
      <vt:lpstr>A lot of options available</vt:lpstr>
      <vt:lpstr>PowerPoint Presentation</vt:lpstr>
      <vt:lpstr>PowerPoint Presentation</vt:lpstr>
    </vt:vector>
  </TitlesOfParts>
  <Company>Bring Logistics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this Presentation, alt 1 Verdana Regular 24 pt</dc:title>
  <dc:creator>Horning, Martin HGT</dc:creator>
  <cp:lastModifiedBy>Bo Sinander</cp:lastModifiedBy>
  <cp:revision>934</cp:revision>
  <dcterms:created xsi:type="dcterms:W3CDTF">2013-09-18T14:10:05Z</dcterms:created>
  <dcterms:modified xsi:type="dcterms:W3CDTF">2023-08-09T12:29:20Z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0x0101004B4D9082DD66B64198C91D1A3B1A18D3</vt:lpwstr>
  </property>
</Properties>
</file>