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363" r:id="rId3"/>
    <p:sldId id="372" r:id="rId4"/>
    <p:sldId id="373" r:id="rId5"/>
    <p:sldId id="371" r:id="rId6"/>
    <p:sldId id="374" r:id="rId7"/>
    <p:sldId id="370" r:id="rId8"/>
    <p:sldId id="375" r:id="rId9"/>
    <p:sldId id="376" r:id="rId10"/>
    <p:sldId id="377" r:id="rId11"/>
    <p:sldId id="378" r:id="rId12"/>
    <p:sldId id="3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A1E8B63C-9C5C-4EAA-9CB4-350BBE91AA3C}">
          <p14:sldIdLst>
            <p14:sldId id="257"/>
          </p14:sldIdLst>
        </p14:section>
        <p14:section name="begin" id="{F1977DD2-DC23-4007-B6FD-F9E2884CB083}">
          <p14:sldIdLst>
            <p14:sldId id="363"/>
            <p14:sldId id="372"/>
            <p14:sldId id="373"/>
            <p14:sldId id="371"/>
            <p14:sldId id="374"/>
            <p14:sldId id="370"/>
            <p14:sldId id="375"/>
            <p14:sldId id="376"/>
            <p14:sldId id="377"/>
            <p14:sldId id="378"/>
            <p14:sldId id="361"/>
          </p14:sldIdLst>
        </p14:section>
        <p14:section name="end" id="{5323D346-3208-4742-BB03-8198652333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 Sinander" initials="BS" lastIdx="1" clrIdx="0">
    <p:extLst>
      <p:ext uri="{19B8F6BF-5375-455C-9EA6-DF929625EA0E}">
        <p15:presenceInfo xmlns:p15="http://schemas.microsoft.com/office/powerpoint/2012/main" userId="52496e83f5185c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4A3"/>
    <a:srgbClr val="4F908E"/>
    <a:srgbClr val="4FD0CD"/>
    <a:srgbClr val="595959"/>
    <a:srgbClr val="DCF6F5"/>
    <a:srgbClr val="269BDB"/>
    <a:srgbClr val="2DAAA7"/>
    <a:srgbClr val="404040"/>
    <a:srgbClr val="80C34F"/>
    <a:srgbClr val="1B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87299" autoAdjust="0"/>
  </p:normalViewPr>
  <p:slideViewPr>
    <p:cSldViewPr snapToGrid="0">
      <p:cViewPr>
        <p:scale>
          <a:sx n="122" d="100"/>
          <a:sy n="122" d="100"/>
        </p:scale>
        <p:origin x="2501" y="1699"/>
      </p:cViewPr>
      <p:guideLst/>
    </p:cSldViewPr>
  </p:slideViewPr>
  <p:outlineViewPr>
    <p:cViewPr>
      <p:scale>
        <a:sx n="25" d="100"/>
        <a:sy n="25" d="100"/>
      </p:scale>
      <p:origin x="0" y="-170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A6A5-47FC-4145-BA1D-DF34250AA309}" type="datetimeFigureOut">
              <a:rPr lang="sv-SE" smtClean="0"/>
              <a:t>2023-08-03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728E-884F-4F0B-9C35-EDD163867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90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 Bo Sinander, +46 70 550 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676C5-E2FD-4077-B0A0-48533D188E5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57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Bo Sinander, +46 70 550 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676C5-E2FD-4077-B0A0-48533D188E5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11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C3610-4B3F-252F-3A71-EAEE56338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3599" y="161908"/>
            <a:ext cx="2432429" cy="1595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2" y="1510601"/>
            <a:ext cx="3585633" cy="4610064"/>
          </a:xfrm>
        </p:spPr>
        <p:txBody>
          <a:bodyPr/>
          <a:lstStyle>
            <a:lvl1pPr>
              <a:defRPr/>
            </a:lvl1pPr>
            <a:lvl2pPr marL="604241" indent="-272798">
              <a:defRPr lang="sv-SE" sz="15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sv-SE"/>
              <a:t>Brödtext</a:t>
            </a:r>
          </a:p>
          <a:p>
            <a:pPr marL="604241" lvl="1" indent="-272798" algn="l" defTabSz="1218072" rtl="0" eaLnBrk="1" latinLnBrk="0" hangingPunct="1">
              <a:lnSpc>
                <a:spcPct val="120000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87677" y="359407"/>
            <a:ext cx="11225956" cy="677415"/>
          </a:xfrm>
        </p:spPr>
        <p:txBody>
          <a:bodyPr anchor="t"/>
          <a:lstStyle/>
          <a:p>
            <a:r>
              <a:rPr lang="sv-SE"/>
              <a:t>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A85-1D53-48FF-86F7-13234C7AFD64}" type="datetime1">
              <a:rPr lang="sv-SE" smtClean="0"/>
              <a:t>2023-08-03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AAF-E1B9-4C6A-A316-CE2D4D123E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322235" y="1605065"/>
            <a:ext cx="7391400" cy="4487411"/>
          </a:xfrm>
        </p:spPr>
        <p:txBody>
          <a:bodyPr tIns="756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6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P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0"/>
            <a:ext cx="5508978" cy="1131711"/>
          </a:xfrm>
        </p:spPr>
        <p:txBody>
          <a:bodyPr/>
          <a:lstStyle/>
          <a:p>
            <a:r>
              <a:rPr lang="sv-SE" noProof="0" dirty="0"/>
              <a:t>Klicka här för att ändra format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767" y="1268414"/>
            <a:ext cx="5512344" cy="4845050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  <a:endParaRPr lang="en-GB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C192D4-E36A-4592-95BE-E7B8727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87795"/>
            <a:ext cx="11430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7F87D3-4E86-4319-868E-7CF1BA9F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487795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CA9C02-FB74-40A9-BEC5-F92623AB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8779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1335E8F7-0AAC-46D5-A518-4A035C04A2A2}"/>
              </a:ext>
            </a:extLst>
          </p:cNvPr>
          <p:cNvSpPr/>
          <p:nvPr userDrawn="1"/>
        </p:nvSpPr>
        <p:spPr bwMode="auto">
          <a:xfrm>
            <a:off x="5922507" y="3668748"/>
            <a:ext cx="4536504" cy="2568564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v-SE" sz="1200" dirty="0">
                <a:solidFill>
                  <a:srgbClr val="2C4F8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PowerPage™</a:t>
            </a:r>
            <a:endParaRPr lang="sv-SE" sz="1200" dirty="0">
              <a:solidFill>
                <a:srgbClr val="2C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änster 32">
            <a:extLst>
              <a:ext uri="{FF2B5EF4-FFF2-40B4-BE49-F238E27FC236}">
                <a16:creationId xmlns:a16="http://schemas.microsoft.com/office/drawing/2014/main" id="{C13FD553-C64F-4964-B863-C6B74D186E88}"/>
              </a:ext>
            </a:extLst>
          </p:cNvPr>
          <p:cNvSpPr/>
          <p:nvPr userDrawn="1"/>
        </p:nvSpPr>
        <p:spPr bwMode="auto">
          <a:xfrm rot="16200000">
            <a:off x="7894795" y="3130901"/>
            <a:ext cx="591931" cy="324037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4064A666-BF57-4737-9685-73B4E05E2AD3}"/>
              </a:ext>
            </a:extLst>
          </p:cNvPr>
          <p:cNvSpPr/>
          <p:nvPr userDrawn="1"/>
        </p:nvSpPr>
        <p:spPr bwMode="auto">
          <a:xfrm>
            <a:off x="7848956" y="620688"/>
            <a:ext cx="648072" cy="864096"/>
          </a:xfrm>
          <a:prstGeom prst="ca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Indata</a:t>
            </a:r>
          </a:p>
        </p:txBody>
      </p:sp>
      <p:sp>
        <p:nvSpPr>
          <p:cNvPr id="14" name="Flödesschema: Process 13">
            <a:extLst>
              <a:ext uri="{FF2B5EF4-FFF2-40B4-BE49-F238E27FC236}">
                <a16:creationId xmlns:a16="http://schemas.microsoft.com/office/drawing/2014/main" id="{4574E05E-302A-4B3E-ABA2-7CE3A62AD908}"/>
              </a:ext>
            </a:extLst>
          </p:cNvPr>
          <p:cNvSpPr/>
          <p:nvPr userDrawn="1"/>
        </p:nvSpPr>
        <p:spPr bwMode="auto">
          <a:xfrm>
            <a:off x="7296816" y="2276872"/>
            <a:ext cx="1800200" cy="648072"/>
          </a:xfrm>
          <a:prstGeom prst="flowChartProcess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När? Var?</a:t>
            </a:r>
          </a:p>
          <a:p>
            <a:pPr algn="ctr"/>
            <a:r>
              <a:rPr lang="sv-SE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Vem? Vad?</a:t>
            </a:r>
            <a:endParaRPr lang="sv-SE" sz="1000" i="1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Vänster 19">
            <a:extLst>
              <a:ext uri="{FF2B5EF4-FFF2-40B4-BE49-F238E27FC236}">
                <a16:creationId xmlns:a16="http://schemas.microsoft.com/office/drawing/2014/main" id="{27E12E7F-6DDF-478D-A290-0713DEA676FF}"/>
              </a:ext>
            </a:extLst>
          </p:cNvPr>
          <p:cNvSpPr/>
          <p:nvPr userDrawn="1"/>
        </p:nvSpPr>
        <p:spPr bwMode="auto">
          <a:xfrm rot="16200000">
            <a:off x="7894794" y="1762747"/>
            <a:ext cx="591931" cy="324037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6156333-D42B-48B1-8AB7-D3F512DBC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01"/>
          <a:stretch/>
        </p:blipFill>
        <p:spPr>
          <a:xfrm>
            <a:off x="6075081" y="4250896"/>
            <a:ext cx="798841" cy="1764798"/>
          </a:xfrm>
          <a:prstGeom prst="rect">
            <a:avLst/>
          </a:prstGeom>
        </p:spPr>
      </p:pic>
      <p:sp>
        <p:nvSpPr>
          <p:cNvPr id="17" name="Flödesschema: Process 16">
            <a:extLst>
              <a:ext uri="{FF2B5EF4-FFF2-40B4-BE49-F238E27FC236}">
                <a16:creationId xmlns:a16="http://schemas.microsoft.com/office/drawing/2014/main" id="{43702732-C1BA-47C6-B732-97F01D437573}"/>
              </a:ext>
            </a:extLst>
          </p:cNvPr>
          <p:cNvSpPr/>
          <p:nvPr userDrawn="1"/>
        </p:nvSpPr>
        <p:spPr bwMode="auto">
          <a:xfrm>
            <a:off x="7524920" y="1572911"/>
            <a:ext cx="648072" cy="223876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600" dirty="0" err="1">
                <a:solidFill>
                  <a:schemeClr val="accent2">
                    <a:lumMod val="50000"/>
                  </a:schemeClr>
                </a:solidFill>
              </a:rPr>
              <a:t>sum</a:t>
            </a:r>
            <a:endParaRPr lang="sv-SE" sz="1000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P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0"/>
            <a:ext cx="5508978" cy="1131711"/>
          </a:xfrm>
        </p:spPr>
        <p:txBody>
          <a:bodyPr/>
          <a:lstStyle/>
          <a:p>
            <a:r>
              <a:rPr lang="sv-SE" noProof="0" dirty="0"/>
              <a:t>Klicka här för att ändra format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3832" y="3272414"/>
            <a:ext cx="3664468" cy="2841050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  <a:endParaRPr lang="en-GB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C192D4-E36A-4592-95BE-E7B8727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87795"/>
            <a:ext cx="11430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7F87D3-4E86-4319-868E-7CF1BA9F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487795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CA9C02-FB74-40A9-BEC5-F92623AB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8779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C2A11F2-8DE6-4117-8DA6-BD4EFF0830A6}"/>
              </a:ext>
            </a:extLst>
          </p:cNvPr>
          <p:cNvGrpSpPr/>
          <p:nvPr userDrawn="1"/>
        </p:nvGrpSpPr>
        <p:grpSpPr>
          <a:xfrm>
            <a:off x="7059923" y="4294456"/>
            <a:ext cx="3424179" cy="1900675"/>
            <a:chOff x="5922507" y="3668748"/>
            <a:chExt cx="4536504" cy="2568564"/>
          </a:xfrm>
          <a:scene3d>
            <a:camera prst="perspectiveHeroicExtremeLeftFacing"/>
            <a:lightRig rig="threePt" dir="t"/>
          </a:scene3d>
        </p:grpSpPr>
        <p:sp>
          <p:nvSpPr>
            <p:cNvPr id="18" name="Flödesschema: Process 17">
              <a:extLst>
                <a:ext uri="{FF2B5EF4-FFF2-40B4-BE49-F238E27FC236}">
                  <a16:creationId xmlns:a16="http://schemas.microsoft.com/office/drawing/2014/main" id="{B450E7FF-7979-40FD-BD94-6FC43D8B9AB2}"/>
                </a:ext>
              </a:extLst>
            </p:cNvPr>
            <p:cNvSpPr/>
            <p:nvPr/>
          </p:nvSpPr>
          <p:spPr bwMode="auto">
            <a:xfrm>
              <a:off x="5922507" y="3668748"/>
              <a:ext cx="4536504" cy="2568564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sv-SE" sz="1200" dirty="0">
                  <a:solidFill>
                    <a:srgbClr val="2C4F8F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 PowerPage™</a:t>
              </a:r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A307A392-2504-4DCF-9619-43C05256F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01"/>
            <a:stretch/>
          </p:blipFill>
          <p:spPr>
            <a:xfrm>
              <a:off x="6075081" y="4250896"/>
              <a:ext cx="798841" cy="1764798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138663CD-FD2A-447E-B8C8-818D2D360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7041499" y="4040121"/>
              <a:ext cx="3309623" cy="147458"/>
            </a:xfrm>
            <a:prstGeom prst="rect">
              <a:avLst/>
            </a:prstGeom>
          </p:spPr>
        </p:pic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B6C548B8-6D8C-4EFC-9CFF-A0695811520F}"/>
                </a:ext>
              </a:extLst>
            </p:cNvPr>
            <p:cNvGrpSpPr/>
            <p:nvPr/>
          </p:nvGrpSpPr>
          <p:grpSpPr>
            <a:xfrm>
              <a:off x="9389378" y="4254893"/>
              <a:ext cx="645000" cy="209847"/>
              <a:chOff x="7857475" y="2890224"/>
              <a:chExt cx="645000" cy="209847"/>
            </a:xfrm>
          </p:grpSpPr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1756CC14-C65B-4E61-8A6B-51DDBAB1D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" r="64908" b="7794"/>
              <a:stretch/>
            </p:blipFill>
            <p:spPr>
              <a:xfrm>
                <a:off x="7857475" y="2942197"/>
                <a:ext cx="187732" cy="126479"/>
              </a:xfrm>
              <a:prstGeom prst="rect">
                <a:avLst/>
              </a:prstGeom>
            </p:spPr>
          </p:pic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3A3849B9-F1A2-4989-85D3-9B708E68285F}"/>
                  </a:ext>
                </a:extLst>
              </p:cNvPr>
              <p:cNvSpPr txBox="1"/>
              <p:nvPr/>
            </p:nvSpPr>
            <p:spPr>
              <a:xfrm>
                <a:off x="7997208" y="2890224"/>
                <a:ext cx="505267" cy="20984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sv-SE" sz="600" b="1" dirty="0">
                    <a:solidFill>
                      <a:schemeClr val="bg2">
                        <a:lumMod val="5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Project</a:t>
                </a:r>
                <a:endParaRPr lang="sv-SE" sz="800" b="1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B6D4B2F7-37A6-437B-86D8-3A32841E13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181" b="4645"/>
            <a:stretch/>
          </p:blipFill>
          <p:spPr bwMode="auto">
            <a:xfrm>
              <a:off x="6968498" y="4459326"/>
              <a:ext cx="3020563" cy="163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3EB0AB64-7C10-4C4B-B935-4518021CC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2134" y="3800065"/>
              <a:ext cx="1648351" cy="13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1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7168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92290FE-EF0B-C54A-9BB7-0D73131AB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70000"/>
          </a:blip>
          <a:srcRect t="1" b="-694"/>
          <a:stretch/>
        </p:blipFill>
        <p:spPr>
          <a:xfrm>
            <a:off x="0" y="1"/>
            <a:ext cx="2543489" cy="69056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DAED557-E441-40AF-823C-6AE3522A90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1476642" y="6107478"/>
            <a:ext cx="618190" cy="6214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0A1CA0-D988-2163-89EA-D56EE491AA1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3250" y="6736080"/>
            <a:ext cx="3476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5A5A5A"/>
                </a:solidFill>
                <a:latin typeface="Noto IKEA Latin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65" r:id="rId7"/>
    <p:sldLayoutId id="2147483675" r:id="rId8"/>
    <p:sldLayoutId id="2147483676" r:id="rId9"/>
    <p:sldLayoutId id="214748370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kern="0" dirty="0"/>
              <a:t>SAP Data Validator</a:t>
            </a:r>
            <a:endParaRPr lang="sv-SE" sz="2800" kern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7889F2-999F-35CD-32C9-FB7E495D4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or, how to validate two tables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142021-C9E3-1745-2FFE-20754FEE1D2B}"/>
              </a:ext>
            </a:extLst>
          </p:cNvPr>
          <p:cNvSpPr txBox="1">
            <a:spLocks/>
          </p:cNvSpPr>
          <p:nvPr/>
        </p:nvSpPr>
        <p:spPr>
          <a:xfrm>
            <a:off x="9215582" y="5719621"/>
            <a:ext cx="2488986" cy="35260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ebdings" pitchFamily="18" charset="2"/>
              <a:buChar char="&lt;"/>
              <a:defRPr sz="1400">
                <a:solidFill>
                  <a:srgbClr val="717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rgbClr val="71707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rgbClr val="71707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rgbClr val="71707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1707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kern="0" dirty="0">
                <a:latin typeface="+mj-lt"/>
              </a:rPr>
              <a:t>Press </a:t>
            </a:r>
            <a:r>
              <a:rPr lang="sv-SE" kern="0" dirty="0">
                <a:solidFill>
                  <a:srgbClr val="FF0000"/>
                </a:solidFill>
                <a:latin typeface="+mj-lt"/>
              </a:rPr>
              <a:t>F5 to start </a:t>
            </a:r>
            <a:r>
              <a:rPr lang="sv-SE" kern="0" dirty="0" err="1">
                <a:latin typeface="+mj-lt"/>
              </a:rPr>
              <a:t>slide</a:t>
            </a:r>
            <a:r>
              <a:rPr lang="sv-SE" kern="0" dirty="0">
                <a:latin typeface="+mj-lt"/>
              </a:rPr>
              <a:t> show</a:t>
            </a:r>
          </a:p>
          <a:p>
            <a:endParaRPr lang="sv-SE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9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6" y="1605065"/>
            <a:ext cx="7250899" cy="3655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Cell O1 is the </a:t>
            </a:r>
            <a:r>
              <a:rPr lang="en-GB" dirty="0">
                <a:hlinkClick r:id="rId3" action="ppaction://hlinksldjump"/>
              </a:rPr>
              <a:t>earlier mentioned</a:t>
            </a:r>
            <a:r>
              <a:rPr lang="en-GB" dirty="0"/>
              <a:t> possibility to delimit the number of validated columns.</a:t>
            </a:r>
          </a:p>
          <a:p>
            <a:r>
              <a:rPr lang="en-GB" dirty="0"/>
              <a:t>Ctrl+8 toggles visibility of outlined columns*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846831" lvl="2" indent="-285750">
              <a:buFont typeface="Arial" panose="020B0604020202020204" pitchFamily="34" charset="0"/>
              <a:buChar char="*"/>
            </a:pPr>
            <a:r>
              <a:rPr lang="en-GB" dirty="0"/>
              <a:t>Menu Data, Group Outline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Rows that differs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560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7750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2B67B-ED73-ABCD-20E0-29D799985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As </a:t>
            </a:r>
            <a:r>
              <a:rPr lang="sv-SE" dirty="0" err="1"/>
              <a:t>of</a:t>
            </a:r>
            <a:r>
              <a:rPr lang="sv-SE" dirty="0"/>
              <a:t> 2022,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use</a:t>
            </a:r>
            <a:r>
              <a:rPr lang="sv-SE" dirty="0"/>
              <a:t> Excel 365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functionality</a:t>
            </a:r>
            <a:r>
              <a:rPr lang="sv-SE" dirty="0"/>
              <a:t> is not </a:t>
            </a:r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eternity</a:t>
            </a:r>
            <a:r>
              <a:rPr lang="sv-SE" dirty="0"/>
              <a:t> </a:t>
            </a:r>
            <a:r>
              <a:rPr lang="sv-SE" dirty="0" err="1"/>
              <a:t>licenses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Two</a:t>
            </a:r>
            <a:r>
              <a:rPr lang="sv-SE" dirty="0"/>
              <a:t> LAMBDA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fetch</a:t>
            </a:r>
            <a:r>
              <a:rPr lang="sv-SE" dirty="0"/>
              <a:t> all </a:t>
            </a:r>
            <a:r>
              <a:rPr lang="sv-SE" dirty="0" err="1"/>
              <a:t>rows</a:t>
            </a:r>
            <a:r>
              <a:rPr lang="sv-SE" dirty="0"/>
              <a:t> and </a:t>
            </a:r>
            <a:r>
              <a:rPr lang="sv-SE" dirty="0" err="1"/>
              <a:t>columns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 from </a:t>
            </a:r>
            <a:r>
              <a:rPr lang="sv-SE" dirty="0" err="1"/>
              <a:t>worksheets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eg</a:t>
            </a:r>
            <a:r>
              <a:rPr lang="sv-SE" dirty="0"/>
              <a:t> a </a:t>
            </a:r>
            <a:r>
              <a:rPr lang="sv-SE" dirty="0" err="1"/>
              <a:t>formula</a:t>
            </a:r>
            <a:r>
              <a:rPr lang="sv-SE" dirty="0"/>
              <a:t> in cell C1 like</a:t>
            </a:r>
            <a:br>
              <a:rPr lang="sv-SE" dirty="0"/>
            </a:b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=A1:endDown(A1)</a:t>
            </a:r>
            <a:br>
              <a:rPr lang="sv-SE" dirty="0"/>
            </a:b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fetch</a:t>
            </a:r>
            <a:r>
              <a:rPr lang="sv-SE" dirty="0"/>
              <a:t> data like from A1 </a:t>
            </a:r>
            <a:r>
              <a:rPr lang="sv-SE" dirty="0" err="1"/>
              <a:t>selecting</a:t>
            </a:r>
            <a:r>
              <a:rPr lang="sv-SE" dirty="0"/>
              <a:t> cells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Ctrl+Shift+Arrow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Down</a:t>
            </a:r>
          </a:p>
          <a:p>
            <a:pPr lvl="2"/>
            <a:r>
              <a:rPr lang="sv-SE" dirty="0" err="1"/>
              <a:t>Copying</a:t>
            </a:r>
            <a:r>
              <a:rPr lang="sv-SE" dirty="0"/>
              <a:t> the </a:t>
            </a:r>
            <a:r>
              <a:rPr lang="sv-SE" dirty="0" err="1"/>
              <a:t>example</a:t>
            </a:r>
            <a:r>
              <a:rPr lang="sv-SE" dirty="0"/>
              <a:t> cell C1 to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workbook</a:t>
            </a:r>
            <a:r>
              <a:rPr lang="sv-SE" dirty="0"/>
              <a:t> </a:t>
            </a:r>
            <a:r>
              <a:rPr lang="sv-SE" dirty="0" err="1"/>
              <a:t>brings</a:t>
            </a:r>
            <a:r>
              <a:rPr lang="sv-SE" dirty="0"/>
              <a:t> the LAMBDA </a:t>
            </a:r>
            <a:r>
              <a:rPr lang="sv-SE" dirty="0" err="1"/>
              <a:t>function</a:t>
            </a:r>
            <a:r>
              <a:rPr lang="sv-SE" dirty="0"/>
              <a:t> to the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file</a:t>
            </a:r>
            <a:r>
              <a:rPr lang="sv-SE" dirty="0"/>
              <a:t>!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30BE3-4C3F-D009-5A8D-62FBD9C6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Beyond</a:t>
            </a:r>
            <a:r>
              <a:rPr lang="sv-SE" dirty="0"/>
              <a:t> </a:t>
            </a:r>
            <a:r>
              <a:rPr lang="sv-SE" dirty="0" err="1"/>
              <a:t>Basix</a:t>
            </a:r>
            <a:r>
              <a:rPr lang="sv-SE" dirty="0"/>
              <a:t> – Excel 365 is </a:t>
            </a:r>
            <a:r>
              <a:rPr lang="sv-SE" dirty="0" err="1"/>
              <a:t>needed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7A847-8388-FA8D-E9F0-FBEE9FAF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A85-1D53-48FF-86F7-13234C7AFD64}" type="datetime1">
              <a:rPr lang="sv-SE" smtClean="0"/>
              <a:t>2023-08-03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7821A-AAC9-2597-043E-69EF08F0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AAF-E1B9-4C6A-A316-CE2D4D123E86}" type="slidenum">
              <a:rPr lang="sv-SE" smtClean="0"/>
              <a:t>11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21545E-870B-381D-4B61-CB0B5C667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9D49B0-54CE-15C5-6F75-265A20C2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35" y="1605065"/>
            <a:ext cx="5423740" cy="42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/>
          </a:bodyPr>
          <a:lstStyle/>
          <a:p>
            <a:pPr algn="ctr"/>
            <a:br>
              <a:rPr lang="en-GB" sz="6700" dirty="0"/>
            </a:br>
            <a:br>
              <a:rPr lang="en-GB" sz="6700" dirty="0"/>
            </a:br>
            <a:r>
              <a:rPr lang="en-GB" sz="6700" dirty="0"/>
              <a:t>A lot of options available!</a:t>
            </a:r>
            <a:endParaRPr lang="sv-SE" sz="67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6BB04A7-B048-042A-2971-F541CC89D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546" y="4552335"/>
            <a:ext cx="6752908" cy="1091381"/>
          </a:xfrm>
        </p:spPr>
        <p:txBody>
          <a:bodyPr>
            <a:normAutofit/>
          </a:bodyPr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38356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Open two files with tables to compare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8FF6C2-7739-1228-A605-E92A26B7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330" y="2407953"/>
            <a:ext cx="5429303" cy="3666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4DFA19-EC96-32F0-9F46-D25315BD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77" y="2407953"/>
            <a:ext cx="5423389" cy="36668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E643C-7349-BE9B-C21E-E9DCE8AE4745}"/>
              </a:ext>
            </a:extLst>
          </p:cNvPr>
          <p:cNvSpPr/>
          <p:nvPr/>
        </p:nvSpPr>
        <p:spPr>
          <a:xfrm>
            <a:off x="2328256" y="2422418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29BE5E-9EE5-3F3F-AB82-E43856ED7CD8}"/>
              </a:ext>
            </a:extLst>
          </p:cNvPr>
          <p:cNvSpPr/>
          <p:nvPr/>
        </p:nvSpPr>
        <p:spPr>
          <a:xfrm>
            <a:off x="8088194" y="2422418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334297-939C-A641-CBCC-591EF75CE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952" y="1510601"/>
            <a:ext cx="11224681" cy="7871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They are expected to have the same columns, in the same order whereof the first one holds a unique ID that will be looked up between the tables.</a:t>
            </a:r>
            <a:br>
              <a:rPr lang="en-GB" dirty="0"/>
            </a:br>
            <a:r>
              <a:rPr lang="en-GB" dirty="0"/>
              <a:t>Column names and row order may differ.</a:t>
            </a:r>
          </a:p>
        </p:txBody>
      </p:sp>
    </p:spTree>
    <p:extLst>
      <p:ext uri="{BB962C8B-B14F-4D97-AF65-F5344CB8AC3E}">
        <p14:creationId xmlns:p14="http://schemas.microsoft.com/office/powerpoint/2010/main" val="17297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66617B-E8A5-0017-D6AE-6234D841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32798" y="1664208"/>
            <a:ext cx="7570273" cy="402170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Sheet _</a:t>
            </a:r>
            <a:r>
              <a:rPr lang="en-GB" dirty="0" err="1"/>
              <a:t>prefs</a:t>
            </a:r>
            <a:r>
              <a:rPr lang="en-GB" dirty="0"/>
              <a:t>, select cell B4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formula shall be a pointer to the first tables upper left cell.</a:t>
            </a:r>
          </a:p>
          <a:p>
            <a:pPr marL="759321" lvl="1" indent="-457200"/>
            <a:r>
              <a:rPr lang="en-GB" dirty="0"/>
              <a:t>Type =</a:t>
            </a:r>
          </a:p>
          <a:p>
            <a:pPr marL="759321" lvl="1" indent="-457200"/>
            <a:r>
              <a:rPr lang="en-GB" dirty="0"/>
              <a:t>Switch to table 1 file</a:t>
            </a:r>
          </a:p>
          <a:p>
            <a:pPr marL="759321" lvl="1" indent="-457200"/>
            <a:r>
              <a:rPr lang="en-GB" dirty="0"/>
              <a:t>Click on upper left cell* and press Enter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Redo with B5 and file/table 2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846831" lvl="2" indent="-285750">
              <a:buFont typeface="Arial" panose="020B0604020202020204" pitchFamily="34" charset="0"/>
              <a:buChar char="*"/>
            </a:pPr>
            <a:r>
              <a:rPr lang="en-GB" dirty="0"/>
              <a:t>in </a:t>
            </a:r>
            <a:r>
              <a:rPr lang="en-GB" dirty="0">
                <a:hlinkClick r:id="rId3" action="ppaction://hlinksldjump"/>
              </a:rPr>
              <a:t>this example</a:t>
            </a:r>
            <a:r>
              <a:rPr lang="en-GB" dirty="0"/>
              <a:t>, cell A3 – the title row closest to the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Set the anchors of the two tables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4793958" y="2943274"/>
            <a:ext cx="1036320" cy="48572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40102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66617B-E8A5-0017-D6AE-6234D8416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798" y="1677798"/>
            <a:ext cx="7570273" cy="39945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Cells C4 and C5 shows the tables anchors.</a:t>
            </a:r>
            <a:br>
              <a:rPr lang="en-GB" dirty="0"/>
            </a:br>
            <a:r>
              <a:rPr lang="en-GB" dirty="0"/>
              <a:t>Since the files are open, their full paths are omitted.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Set the anchors of the two tables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367931" y="4421954"/>
            <a:ext cx="1835904" cy="48572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35120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66617B-E8A5-0017-D6AE-6234D841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798" y="1605065"/>
            <a:ext cx="7570273" cy="41399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yellow warning banner indicates links to other files.</a:t>
            </a:r>
            <a:br>
              <a:rPr lang="en-GB" dirty="0"/>
            </a:br>
            <a:r>
              <a:rPr lang="en-GB" dirty="0"/>
              <a:t>Click [Enable Content]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Data: Edit Links</a:t>
            </a:r>
            <a:br>
              <a:rPr lang="en-GB" dirty="0"/>
            </a:br>
            <a:r>
              <a:rPr lang="en-GB" dirty="0"/>
              <a:t>Select both files* and click [</a:t>
            </a:r>
            <a:r>
              <a:rPr lang="en-GB" u="sng" dirty="0"/>
              <a:t>O</a:t>
            </a:r>
            <a:r>
              <a:rPr lang="en-GB" dirty="0"/>
              <a:t>pen Source] to open the linked files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846831" lvl="2" indent="-285750">
              <a:buFont typeface="Arial" panose="020B0604020202020204" pitchFamily="34" charset="0"/>
              <a:buChar char="*"/>
            </a:pPr>
            <a:r>
              <a:rPr lang="en-GB" dirty="0" err="1"/>
              <a:t>Shift+Click</a:t>
            </a:r>
            <a:r>
              <a:rPr lang="en-GB" dirty="0"/>
              <a:t> the files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File open with anchors already set?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5794327" y="2201292"/>
            <a:ext cx="1036320" cy="23368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E2F48-274E-7B30-640B-18012004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08" y="3538416"/>
            <a:ext cx="3962565" cy="1908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Sheet data_1 show data from table one. It can be filtered by length, to end with special character (set here) and may be delimited to show only a few first columns (set later).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data_2 shows looked up rows from the second table.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Help calculations…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AB085-296E-B743-D728-F30FD8363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b="-688"/>
          <a:stretch/>
        </p:blipFill>
        <p:spPr>
          <a:xfrm>
            <a:off x="4232798" y="3815633"/>
            <a:ext cx="7055731" cy="1872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B6945-3989-E840-1BA1-1C51808A9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28"/>
          <a:stretch/>
        </p:blipFill>
        <p:spPr>
          <a:xfrm>
            <a:off x="4232798" y="1605065"/>
            <a:ext cx="7055731" cy="191766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EACC925-DD0D-7448-6C26-A00E606AE936}"/>
              </a:ext>
            </a:extLst>
          </p:cNvPr>
          <p:cNvSpPr/>
          <p:nvPr/>
        </p:nvSpPr>
        <p:spPr>
          <a:xfrm>
            <a:off x="5087087" y="3100403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28C10F-BA81-A932-CE07-6799289A6F78}"/>
              </a:ext>
            </a:extLst>
          </p:cNvPr>
          <p:cNvSpPr/>
          <p:nvPr/>
        </p:nvSpPr>
        <p:spPr>
          <a:xfrm>
            <a:off x="5515318" y="5252935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4065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5" y="1605065"/>
            <a:ext cx="7250902" cy="36550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unique ID in table one looked up in table two, and rows that are equal listed on sheet Equal.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Rows that are equal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052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21961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5" y="1605065"/>
            <a:ext cx="7250901" cy="36550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sheet Difference shows rows from table one where the data in table two is different.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Rows that differs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560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503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5" y="1605065"/>
            <a:ext cx="7250901" cy="3655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Cell A1 holds a possibility to switch table one to two and thus see the differences the other way.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kern="0" dirty="0"/>
              <a:t>Rows that differs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560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33687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f945650-ec40-41a9-9362-7e2addda4452}" enabled="1" method="Standard" siteId="{a33c6ac4-a52e-45c5-af07-b972df9bd004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53811</TotalTime>
  <Words>487</Words>
  <Application>Microsoft Office PowerPoint</Application>
  <PresentationFormat>Widescreen</PresentationFormat>
  <Paragraphs>46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Candara</vt:lpstr>
      <vt:lpstr>Corbel</vt:lpstr>
      <vt:lpstr>Courier New</vt:lpstr>
      <vt:lpstr>Noto IKEA Latin</vt:lpstr>
      <vt:lpstr>Webdings</vt:lpstr>
      <vt:lpstr>Parallax</vt:lpstr>
      <vt:lpstr>SAP Data Validator</vt:lpstr>
      <vt:lpstr>Open two files with tables to compare</vt:lpstr>
      <vt:lpstr>Set the anchors of the two tables</vt:lpstr>
      <vt:lpstr>Set the anchors of the two tables</vt:lpstr>
      <vt:lpstr>File open with anchors already set?</vt:lpstr>
      <vt:lpstr>Help calculations…</vt:lpstr>
      <vt:lpstr>Rows that are equal</vt:lpstr>
      <vt:lpstr>Rows that differs</vt:lpstr>
      <vt:lpstr>Rows that differs</vt:lpstr>
      <vt:lpstr>Rows that differs</vt:lpstr>
      <vt:lpstr>Beyond Basix – Excel 365 is needed</vt:lpstr>
      <vt:lpstr>  A lot of options available!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PowerPage</dc:title>
  <dc:creator>Joel Iverlöv</dc:creator>
  <cp:lastModifiedBy>Bo Sinander</cp:lastModifiedBy>
  <cp:revision>491</cp:revision>
  <dcterms:created xsi:type="dcterms:W3CDTF">2019-10-08T18:03:48Z</dcterms:created>
  <dcterms:modified xsi:type="dcterms:W3CDTF">2023-08-03T12:06:59Z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Parallax:16</vt:lpwstr>
  </property>
  <property fmtid="{D5CDD505-2E9C-101B-9397-08002B2CF9AE}" pid="3" name="ClassificationContentMarkingFooterText">
    <vt:lpwstr>Internal</vt:lpwstr>
  </property>
</Properties>
</file>