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724" r:id="rId2"/>
    <p:sldId id="722" r:id="rId3"/>
    <p:sldId id="525" r:id="rId4"/>
    <p:sldId id="628" r:id="rId5"/>
    <p:sldId id="455" r:id="rId6"/>
    <p:sldId id="454" r:id="rId7"/>
    <p:sldId id="462" r:id="rId8"/>
    <p:sldId id="458" r:id="rId9"/>
    <p:sldId id="460" r:id="rId10"/>
    <p:sldId id="463" r:id="rId11"/>
    <p:sldId id="456" r:id="rId12"/>
    <p:sldId id="461" r:id="rId13"/>
    <p:sldId id="524" r:id="rId14"/>
    <p:sldId id="256" r:id="rId15"/>
    <p:sldId id="612" r:id="rId16"/>
    <p:sldId id="718" r:id="rId17"/>
    <p:sldId id="687" r:id="rId18"/>
    <p:sldId id="686" r:id="rId19"/>
    <p:sldId id="41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A1E8B63C-9C5C-4EAA-9CB4-350BBE91AA3C}">
          <p14:sldIdLst>
            <p14:sldId id="724"/>
            <p14:sldId id="722"/>
          </p14:sldIdLst>
        </p14:section>
        <p14:section name="Gen" id="{D90BD684-643E-4F23-BF47-5E9181EA20BD}">
          <p14:sldIdLst>
            <p14:sldId id="525"/>
          </p14:sldIdLst>
        </p14:section>
        <p14:section name="PowerPage BI" id="{C8D0C0F4-0049-4AAC-9F91-32DC83DCA727}">
          <p14:sldIdLst>
            <p14:sldId id="628"/>
            <p14:sldId id="455"/>
            <p14:sldId id="454"/>
            <p14:sldId id="462"/>
            <p14:sldId id="458"/>
            <p14:sldId id="460"/>
            <p14:sldId id="463"/>
            <p14:sldId id="456"/>
            <p14:sldId id="461"/>
            <p14:sldId id="524"/>
            <p14:sldId id="256"/>
            <p14:sldId id="612"/>
            <p14:sldId id="718"/>
          </p14:sldIdLst>
        </p14:section>
        <p14:section name="end" id="{82193680-61E7-47F2-8B08-7A0231890CBA}">
          <p14:sldIdLst>
            <p14:sldId id="687"/>
          </p14:sldIdLst>
        </p14:section>
        <p14:section name="end" id="{5323D346-3208-4742-BB03-81986523338D}">
          <p14:sldIdLst>
            <p14:sldId id="686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 Sinander" initials="BS" lastIdx="1" clrIdx="0">
    <p:extLst>
      <p:ext uri="{19B8F6BF-5375-455C-9EA6-DF929625EA0E}">
        <p15:presenceInfo xmlns:p15="http://schemas.microsoft.com/office/powerpoint/2012/main" userId="52496e83f5185c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DAAA7"/>
    <a:srgbClr val="4F908E"/>
    <a:srgbClr val="4FD0CD"/>
    <a:srgbClr val="DCF6F5"/>
    <a:srgbClr val="269BDB"/>
    <a:srgbClr val="404040"/>
    <a:srgbClr val="80C34F"/>
    <a:srgbClr val="1B75BC"/>
    <a:srgbClr val="46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3" autoAdjust="0"/>
    <p:restoredTop sz="87299" autoAdjust="0"/>
  </p:normalViewPr>
  <p:slideViewPr>
    <p:cSldViewPr snapToGrid="0">
      <p:cViewPr varScale="1">
        <p:scale>
          <a:sx n="117" d="100"/>
          <a:sy n="117" d="100"/>
        </p:scale>
        <p:origin x="120" y="1176"/>
      </p:cViewPr>
      <p:guideLst/>
    </p:cSldViewPr>
  </p:slideViewPr>
  <p:outlineViewPr>
    <p:cViewPr>
      <p:scale>
        <a:sx n="25" d="100"/>
        <a:sy n="25" d="100"/>
      </p:scale>
      <p:origin x="0" y="-170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A6A5-47FC-4145-BA1D-DF34250AA309}" type="datetimeFigureOut">
              <a:rPr lang="sv-SE" smtClean="0"/>
              <a:t>2023-11-09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728E-884F-4F0B-9C35-EDD163867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90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Det man inte mäter och analyserar finns inte annat än som hypoteser, förutfattade meningar eller ”allmänt tyckande”.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</a:b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Kicki Björklund, VD Sigtunahem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i="1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It’s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the KPIs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that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count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–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but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can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you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count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on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your</a:t>
            </a:r>
            <a:r>
              <a:rPr lang="sv-SE" sz="1200" i="1" kern="120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KPIs?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536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22A83-B61F-4433-A33D-DD40CE6F23F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50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En informationssäkerhetsincident är en oönskad eller oväntad händelse som resulterat/kunnat resultera i informationsförluster och skada för verksamheten. En IT-säkerhetsincident ger samma effekt men avser endast oönskade eller oväntade händelser inom IT-området. Exempel: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brott mot gällande regelverk (inkl. förordningar och lagar)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förlust av informationens/IT-funktionens tillgänglighet eller riktighet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förlust av informationens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konfidentialitet</a:t>
            </a:r>
            <a:endParaRPr lang="sv-SE" sz="120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försök att otillåtet komma åt eller förändra information eller en IT-funktion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3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QlikView</a:t>
            </a:r>
            <a:r>
              <a:rPr lang="sv-SE" dirty="0"/>
              <a:t>, </a:t>
            </a:r>
            <a:r>
              <a:rPr lang="sv-SE" dirty="0" err="1"/>
              <a:t>Qlik</a:t>
            </a:r>
            <a:r>
              <a:rPr lang="sv-SE" dirty="0"/>
              <a:t> Sense, Geo </a:t>
            </a:r>
            <a:r>
              <a:rPr lang="sv-SE" dirty="0" err="1"/>
              <a:t>Targeting</a:t>
            </a:r>
            <a:r>
              <a:rPr lang="sv-SE" dirty="0"/>
              <a:t> (</a:t>
            </a:r>
            <a:r>
              <a:rPr lang="sv-SE" dirty="0" err="1"/>
              <a:t>iconfinder</a:t>
            </a:r>
            <a:r>
              <a:rPr lang="sv-SE" dirty="0"/>
              <a:t>)</a:t>
            </a:r>
          </a:p>
          <a:p>
            <a:r>
              <a:rPr lang="sv-SE" dirty="0" err="1"/>
              <a:t>PowerPivot</a:t>
            </a:r>
            <a:r>
              <a:rPr lang="sv-SE" dirty="0"/>
              <a:t>, Power BI, </a:t>
            </a:r>
            <a:r>
              <a:rPr lang="sv-SE" dirty="0" err="1"/>
              <a:t>Tableau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15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“Things get done only if the data we gather can inform and inspire those in a position to make [a] difference.”</a:t>
            </a:r>
          </a:p>
          <a:p>
            <a:r>
              <a:rPr lang="en-US" dirty="0"/>
              <a:t>– Mike </a:t>
            </a:r>
            <a:r>
              <a:rPr lang="en-US" dirty="0" err="1"/>
              <a:t>Schmoker</a:t>
            </a:r>
            <a:r>
              <a:rPr lang="en-US" dirty="0"/>
              <a:t>, former school administrator, English teacher and football coach, author.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382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Det man inte mäter och analyserar finns inte annat än som hypoteser, förutfattade meningar eller ”allmänt tyckande”.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</a:br>
            <a:r>
              <a:rPr lang="sv-SE" sz="1200" i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Kicki Björklund, VD Sigtunahem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380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02AD-8659-460A-AC64-FC48D959C6F5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5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84312" y="2438399"/>
            <a:ext cx="4895055" cy="3950678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07967" y="2438399"/>
            <a:ext cx="4895056" cy="395067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43816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43816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43816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DAED557-E441-40AF-823C-6AE3522A90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1530287" y="6130843"/>
            <a:ext cx="510901" cy="5747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0A1CA0-D988-2163-89EA-D56EE491AA1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3250" y="6736080"/>
            <a:ext cx="347662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5A5A5A"/>
                </a:solidFill>
                <a:latin typeface="Noto IKEA Latin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40.sv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sv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C7F9EC1A-859C-57F0-C9EB-E630E94EAB8E}"/>
              </a:ext>
            </a:extLst>
          </p:cNvPr>
          <p:cNvSpPr txBox="1">
            <a:spLocks/>
          </p:cNvSpPr>
          <p:nvPr/>
        </p:nvSpPr>
        <p:spPr>
          <a:xfrm rot="20741952">
            <a:off x="3050053" y="2579468"/>
            <a:ext cx="6608006" cy="20923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rgbClr val="717074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Press F5 to start </a:t>
            </a:r>
            <a:r>
              <a:rPr lang="sv-SE" dirty="0" err="1"/>
              <a:t>slide</a:t>
            </a:r>
            <a:r>
              <a:rPr lang="sv-SE" dirty="0"/>
              <a:t> show</a:t>
            </a:r>
            <a:br>
              <a:rPr lang="sv-SE" dirty="0"/>
            </a:br>
            <a:br>
              <a:rPr lang="sv-SE" dirty="0"/>
            </a:br>
            <a:r>
              <a:rPr lang="sv-SE" dirty="0"/>
              <a:t>231109_142 p1006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3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5E539CDF-288B-A5DC-023C-EEF1FDE8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7" y="1405129"/>
            <a:ext cx="6453657" cy="4072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3C76A-EAB7-737F-9072-0E493331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155032"/>
            <a:ext cx="10018712" cy="1186451"/>
          </a:xfrm>
        </p:spPr>
        <p:txBody>
          <a:bodyPr>
            <a:normAutofit/>
          </a:bodyPr>
          <a:lstStyle/>
          <a:p>
            <a:r>
              <a:rPr lang="sv-SE" dirty="0"/>
              <a:t>Power Query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D5ADD-900E-4E9C-3278-E1040B57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13:48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E0BAC5-4E43-3B3A-883C-3170F7A1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54927-1D6B-223D-AFB7-C56D4839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65" y="2731804"/>
            <a:ext cx="3170229" cy="1903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C022A-D7E6-7018-B073-1AF5172F0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094" y="2970306"/>
            <a:ext cx="6882066" cy="3540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51F83-188D-0DCF-018E-A56EEBAA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905" y="1873390"/>
            <a:ext cx="6256936" cy="3077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65E63-3B95-0827-12E4-94DCD4BB3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635" y="3569913"/>
            <a:ext cx="4582039" cy="2657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FC1E4-2766-83A6-AD3C-E6A1426BB4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527" y="2711499"/>
            <a:ext cx="6245475" cy="30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CB0F-CAF6-5A0B-9D21-25A7C482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Excel-fil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1F17F-78B3-D1DE-43C0-674112CDA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950678"/>
          </a:xfrm>
        </p:spPr>
        <p:txBody>
          <a:bodyPr/>
          <a:lstStyle/>
          <a:p>
            <a:r>
              <a:rPr lang="sv-SE" dirty="0"/>
              <a:t>Arbetsboken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AF7549B-4259-6EAE-DE31-20F21C5D6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CA1B3-E31C-EDE4-C410-D1F968C9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14:01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2FB25D-60AD-7E6F-CBC7-ED23CA82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303E0B-FBF6-1263-7B58-FC5F376D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6" y="1902093"/>
            <a:ext cx="4069433" cy="2400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016F30-3675-885F-0F3B-D3E883189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428324"/>
            <a:ext cx="2796782" cy="876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073A2E-8A68-0E22-D334-6926D818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48" y="1881526"/>
            <a:ext cx="2819644" cy="891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D83049-5ED9-7BBB-887C-8D9F0F800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782" y="3652467"/>
            <a:ext cx="5161549" cy="2647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BE07EE-0703-6AB6-3F0E-D07FEF2BA5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652" y="3657537"/>
            <a:ext cx="5161549" cy="2637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2B7C21-4607-4A1C-EADF-319B7471D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2568" y="2779397"/>
            <a:ext cx="1569856" cy="190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7F777-5E8B-DB3E-95D5-C06AE12AD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492" y="-1923408"/>
            <a:ext cx="5161550" cy="162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1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0DDC-BD79-5D08-4ACF-C5A39221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 err="1"/>
              <a:t>Pyamastabeller</a:t>
            </a:r>
            <a:endParaRPr lang="sv-SE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300D101-A29A-15CB-7835-6082D1E7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D6CD8-F6F1-E38C-A8A6-3AB1003B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/>
          <a:lstStyle/>
          <a:p>
            <a:r>
              <a:rPr lang="sv-SE" dirty="0" err="1"/>
              <a:t>Pyamastabeller</a:t>
            </a:r>
            <a:r>
              <a:rPr lang="sv-SE" dirty="0"/>
              <a:t> uppträder inte riktigt som övriga celler</a:t>
            </a:r>
          </a:p>
          <a:p>
            <a:r>
              <a:rPr lang="sv-SE" dirty="0"/>
              <a:t>Flytta om rader/kolumner </a:t>
            </a:r>
            <a:r>
              <a:rPr lang="sv-SE"/>
              <a:t>i det </a:t>
            </a:r>
            <a:br>
              <a:rPr lang="sv-SE" dirty="0"/>
            </a:br>
            <a:r>
              <a:rPr lang="sv-SE" dirty="0"/>
              <a:t>begränsade tabellområde</a:t>
            </a:r>
          </a:p>
          <a:p>
            <a:r>
              <a:rPr lang="sv-SE" dirty="0"/>
              <a:t>Flytta formaterade celler.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73508D60-55F1-4FAE-B0D5-08F1F3718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D6070AEB-FE0B-21D7-AE4F-31B2034332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B13A3-8D41-4556-C190-3A6C92D0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13:48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011F3E-A4C8-4DF4-9BE2-49CF35DB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2432B-EB8C-2CDB-38FD-5D165FA5A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9483" y="3195873"/>
            <a:ext cx="6245474" cy="32040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4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88F00282-9D22-47DB-8C3D-485F269A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0F87A9B-9F6B-4399-AAD3-2F801682DF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11137900" cy="681038"/>
          </a:xfrm>
        </p:spPr>
        <p:txBody>
          <a:bodyPr>
            <a:normAutofit fontScale="90000"/>
          </a:bodyPr>
          <a:lstStyle/>
          <a:p>
            <a:r>
              <a:rPr lang="sv-SE" dirty="0"/>
              <a:t>Stilrena rapporter</a:t>
            </a:r>
          </a:p>
        </p:txBody>
      </p:sp>
    </p:spTree>
    <p:extLst>
      <p:ext uri="{BB962C8B-B14F-4D97-AF65-F5344CB8AC3E}">
        <p14:creationId xmlns:p14="http://schemas.microsoft.com/office/powerpoint/2010/main" val="39540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2E21A05D-C293-4B38-A2DB-85E91D39D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A4F0D865-8BC9-4785-8753-91E66CD9F2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11137900" cy="681038"/>
          </a:xfrm>
        </p:spPr>
        <p:txBody>
          <a:bodyPr>
            <a:normAutofit fontScale="90000"/>
          </a:bodyPr>
          <a:lstStyle/>
          <a:p>
            <a:r>
              <a:rPr lang="sv-SE" dirty="0"/>
              <a:t>Samkör datakällor</a:t>
            </a:r>
          </a:p>
        </p:txBody>
      </p:sp>
    </p:spTree>
    <p:extLst>
      <p:ext uri="{BB962C8B-B14F-4D97-AF65-F5344CB8AC3E}">
        <p14:creationId xmlns:p14="http://schemas.microsoft.com/office/powerpoint/2010/main" val="3478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8AC706F2-944E-4D75-8553-8A745500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Scan Data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45D93A2-1235-E6B1-F796-8440379AD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4" name="Platshållare för innehåll 13" descr="Random_scan_results.xlsm - Excel">
            <a:extLst>
              <a:ext uri="{FF2B5EF4-FFF2-40B4-BE49-F238E27FC236}">
                <a16:creationId xmlns:a16="http://schemas.microsoft.com/office/drawing/2014/main" id="{C9D2EF0E-0108-46C2-939A-B9C20CD5A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12" y="3335338"/>
            <a:ext cx="4334663" cy="2455862"/>
          </a:xfr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50B55C5-4D4E-90FA-AB56-8D5A65C08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910A560-0BE0-4487-355C-3FA8E3E0D5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9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ylinder 56">
            <a:extLst>
              <a:ext uri="{FF2B5EF4-FFF2-40B4-BE49-F238E27FC236}">
                <a16:creationId xmlns:a16="http://schemas.microsoft.com/office/drawing/2014/main" id="{8AC9DAEF-C966-4CA3-BC96-60BDCD1E5707}"/>
              </a:ext>
            </a:extLst>
          </p:cNvPr>
          <p:cNvSpPr/>
          <p:nvPr/>
        </p:nvSpPr>
        <p:spPr bwMode="auto">
          <a:xfrm>
            <a:off x="5569548" y="986238"/>
            <a:ext cx="948842" cy="48775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Risker</a:t>
            </a: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C2826AC9-7648-4EEC-B587-E936EDD43FD3}"/>
              </a:ext>
            </a:extLst>
          </p:cNvPr>
          <p:cNvSpPr/>
          <p:nvPr/>
        </p:nvSpPr>
        <p:spPr bwMode="auto">
          <a:xfrm>
            <a:off x="5770451" y="1373470"/>
            <a:ext cx="948842" cy="48775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Org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F8B825A5-BC03-4AD7-8DB5-D30682B54191}"/>
              </a:ext>
            </a:extLst>
          </p:cNvPr>
          <p:cNvSpPr/>
          <p:nvPr/>
        </p:nvSpPr>
        <p:spPr bwMode="auto">
          <a:xfrm>
            <a:off x="5978410" y="1755734"/>
            <a:ext cx="948842" cy="487759"/>
          </a:xfrm>
          <a:prstGeom prst="can">
            <a:avLst/>
          </a:prstGeom>
          <a:solidFill>
            <a:srgbClr val="0070C0"/>
          </a:solidFill>
          <a:ln w="19050" cap="flat" cmpd="sng" algn="ctr">
            <a:solidFill>
              <a:srgbClr val="FC6A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infoklass</a:t>
            </a:r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CE560818-1798-4DD0-991B-68AAA92D4F59}"/>
              </a:ext>
            </a:extLst>
          </p:cNvPr>
          <p:cNvSpPr/>
          <p:nvPr/>
        </p:nvSpPr>
        <p:spPr bwMode="auto">
          <a:xfrm>
            <a:off x="8279423" y="567099"/>
            <a:ext cx="1849025" cy="59018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Dataskyddsärenden</a:t>
            </a:r>
          </a:p>
        </p:txBody>
      </p:sp>
      <p:sp>
        <p:nvSpPr>
          <p:cNvPr id="66" name="Cylinder 65"/>
          <p:cNvSpPr/>
          <p:nvPr/>
        </p:nvSpPr>
        <p:spPr bwMode="auto">
          <a:xfrm>
            <a:off x="6254452" y="2096319"/>
            <a:ext cx="948842" cy="487759"/>
          </a:xfrm>
          <a:prstGeom prst="can">
            <a:avLst/>
          </a:prstGeom>
          <a:solidFill>
            <a:srgbClr val="0070C0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GDPR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484311" y="685800"/>
            <a:ext cx="4895055" cy="1752599"/>
          </a:xfrm>
        </p:spPr>
        <p:txBody>
          <a:bodyPr/>
          <a:lstStyle/>
          <a:p>
            <a:pPr algn="l"/>
            <a:r>
              <a:rPr lang="sv-SE" dirty="0"/>
              <a:t>Security </a:t>
            </a:r>
            <a:r>
              <a:rPr lang="sv-SE" dirty="0" err="1"/>
              <a:t>Analytics</a:t>
            </a:r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81AB1F64-8CD8-4D58-8E60-F77588106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950678"/>
          </a:xfrm>
        </p:spPr>
        <p:txBody>
          <a:bodyPr>
            <a:normAutofit/>
          </a:bodyPr>
          <a:lstStyle/>
          <a:p>
            <a:r>
              <a:rPr lang="sv-SE" dirty="0"/>
              <a:t>Data i olika system</a:t>
            </a:r>
          </a:p>
          <a:p>
            <a:r>
              <a:rPr lang="sv-SE" dirty="0"/>
              <a:t>BI samkör data och skapar ny information</a:t>
            </a:r>
          </a:p>
          <a:p>
            <a:r>
              <a:rPr lang="sv-SE" dirty="0"/>
              <a:t>Komplettera med annan data</a:t>
            </a:r>
          </a:p>
          <a:p>
            <a:r>
              <a:rPr lang="sv-SE" dirty="0"/>
              <a:t>Distribuera nyckeltal och förändringar på olika sätt för att möta olika användares behov</a:t>
            </a:r>
          </a:p>
          <a:p>
            <a:r>
              <a:rPr lang="sv-SE" dirty="0"/>
              <a:t>Returfunktionalitet för formulär, rättelser och prognoser.</a:t>
            </a:r>
          </a:p>
        </p:txBody>
      </p:sp>
      <p:sp>
        <p:nvSpPr>
          <p:cNvPr id="17" name="Cylinder 16"/>
          <p:cNvSpPr/>
          <p:nvPr/>
        </p:nvSpPr>
        <p:spPr bwMode="auto">
          <a:xfrm>
            <a:off x="9444539" y="1188990"/>
            <a:ext cx="1849025" cy="59018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Compliance</a:t>
            </a:r>
            <a:endParaRPr lang="sv-SE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ylinder 17"/>
          <p:cNvSpPr/>
          <p:nvPr/>
        </p:nvSpPr>
        <p:spPr bwMode="auto">
          <a:xfrm>
            <a:off x="7098807" y="1188990"/>
            <a:ext cx="1849025" cy="59018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Sårbarheter</a:t>
            </a:r>
          </a:p>
        </p:txBody>
      </p:sp>
      <p:sp>
        <p:nvSpPr>
          <p:cNvPr id="19" name="Vänster 18"/>
          <p:cNvSpPr/>
          <p:nvPr/>
        </p:nvSpPr>
        <p:spPr bwMode="auto">
          <a:xfrm rot="13870123">
            <a:off x="8114366" y="2014880"/>
            <a:ext cx="489199" cy="36404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Vänster 19"/>
          <p:cNvSpPr/>
          <p:nvPr/>
        </p:nvSpPr>
        <p:spPr bwMode="auto">
          <a:xfrm rot="18175462">
            <a:off x="9642831" y="2014880"/>
            <a:ext cx="489199" cy="36404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Cylinder 25"/>
          <p:cNvSpPr/>
          <p:nvPr/>
        </p:nvSpPr>
        <p:spPr bwMode="auto">
          <a:xfrm>
            <a:off x="6468778" y="2507574"/>
            <a:ext cx="948842" cy="487759"/>
          </a:xfrm>
          <a:prstGeom prst="can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2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App’s</a:t>
            </a:r>
            <a:endParaRPr lang="sv-SE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Vänster 30"/>
          <p:cNvSpPr/>
          <p:nvPr/>
        </p:nvSpPr>
        <p:spPr bwMode="auto">
          <a:xfrm flipH="1">
            <a:off x="7623614" y="2600375"/>
            <a:ext cx="443060" cy="29457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289680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610143" y="3884718"/>
            <a:ext cx="462220" cy="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940347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10293786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9627063" y="3886677"/>
            <a:ext cx="466136" cy="4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ylinder 69">
            <a:extLst>
              <a:ext uri="{FF2B5EF4-FFF2-40B4-BE49-F238E27FC236}">
                <a16:creationId xmlns:a16="http://schemas.microsoft.com/office/drawing/2014/main" id="{E90D8BE1-EE51-457B-B8CE-373EF53AE6D8}"/>
              </a:ext>
            </a:extLst>
          </p:cNvPr>
          <p:cNvSpPr/>
          <p:nvPr/>
        </p:nvSpPr>
        <p:spPr bwMode="auto">
          <a:xfrm>
            <a:off x="8344121" y="2486783"/>
            <a:ext cx="1680932" cy="536535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BI</a:t>
            </a:r>
          </a:p>
        </p:txBody>
      </p:sp>
      <p:pic>
        <p:nvPicPr>
          <p:cNvPr id="4" name="Bild 3" descr="Användare">
            <a:extLst>
              <a:ext uri="{FF2B5EF4-FFF2-40B4-BE49-F238E27FC236}">
                <a16:creationId xmlns:a16="http://schemas.microsoft.com/office/drawing/2014/main" id="{CD370DA8-4C8B-4E38-81C3-D03FF4DBE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7293" y="4931646"/>
            <a:ext cx="914400" cy="914400"/>
          </a:xfrm>
          <a:prstGeom prst="rect">
            <a:avLst/>
          </a:prstGeom>
        </p:spPr>
      </p:pic>
      <p:sp>
        <p:nvSpPr>
          <p:cNvPr id="74" name="Vänster 53">
            <a:extLst>
              <a:ext uri="{FF2B5EF4-FFF2-40B4-BE49-F238E27FC236}">
                <a16:creationId xmlns:a16="http://schemas.microsoft.com/office/drawing/2014/main" id="{154A4CB3-4C33-43EC-8E3D-65F3307C1DC7}"/>
              </a:ext>
            </a:extLst>
          </p:cNvPr>
          <p:cNvSpPr/>
          <p:nvPr/>
        </p:nvSpPr>
        <p:spPr bwMode="auto">
          <a:xfrm rot="16200000">
            <a:off x="8938450" y="4619994"/>
            <a:ext cx="405821" cy="30086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rgbClr val="DCF2E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6F986B91-EEBF-4A15-ABDA-CA4C8A945FB4}"/>
              </a:ext>
            </a:extLst>
          </p:cNvPr>
          <p:cNvSpPr/>
          <p:nvPr/>
        </p:nvSpPr>
        <p:spPr bwMode="auto">
          <a:xfrm>
            <a:off x="10819143" y="2501154"/>
            <a:ext cx="948842" cy="487759"/>
          </a:xfrm>
          <a:prstGeom prst="can">
            <a:avLst/>
          </a:prstGeom>
          <a:solidFill>
            <a:srgbClr val="CCE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A3484810-3A91-4669-8A45-55C042D4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64" y="2663895"/>
            <a:ext cx="272057" cy="26405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7AA5AA94-9B7C-4016-A2D5-6ADA3B2A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37" y="2663895"/>
            <a:ext cx="272057" cy="26405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9" name="Vänster 30">
            <a:extLst>
              <a:ext uri="{FF2B5EF4-FFF2-40B4-BE49-F238E27FC236}">
                <a16:creationId xmlns:a16="http://schemas.microsoft.com/office/drawing/2014/main" id="{9C3FCAA1-F248-4142-B0B6-1D53F4C1E847}"/>
              </a:ext>
            </a:extLst>
          </p:cNvPr>
          <p:cNvSpPr/>
          <p:nvPr/>
        </p:nvSpPr>
        <p:spPr bwMode="auto">
          <a:xfrm>
            <a:off x="10188577" y="2600375"/>
            <a:ext cx="443060" cy="29457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" name="Vänster 18">
            <a:extLst>
              <a:ext uri="{FF2B5EF4-FFF2-40B4-BE49-F238E27FC236}">
                <a16:creationId xmlns:a16="http://schemas.microsoft.com/office/drawing/2014/main" id="{7594F0C5-FACD-4F35-B027-B0759084B467}"/>
              </a:ext>
            </a:extLst>
          </p:cNvPr>
          <p:cNvSpPr/>
          <p:nvPr/>
        </p:nvSpPr>
        <p:spPr bwMode="auto">
          <a:xfrm rot="16200000">
            <a:off x="8959336" y="1798855"/>
            <a:ext cx="489199" cy="36404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Pil: böjd 22">
            <a:extLst>
              <a:ext uri="{FF2B5EF4-FFF2-40B4-BE49-F238E27FC236}">
                <a16:creationId xmlns:a16="http://schemas.microsoft.com/office/drawing/2014/main" id="{2FC70F46-6A61-4FFC-94C7-BF4BB6D8E15E}"/>
              </a:ext>
            </a:extLst>
          </p:cNvPr>
          <p:cNvSpPr/>
          <p:nvPr/>
        </p:nvSpPr>
        <p:spPr bwMode="auto">
          <a:xfrm rot="5400000" flipH="1">
            <a:off x="9994558" y="4031026"/>
            <a:ext cx="2382325" cy="627034"/>
          </a:xfrm>
          <a:prstGeom prst="bentArrow">
            <a:avLst>
              <a:gd name="adj1" fmla="val 2643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LID4096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Vänster 21">
            <a:extLst>
              <a:ext uri="{FF2B5EF4-FFF2-40B4-BE49-F238E27FC236}">
                <a16:creationId xmlns:a16="http://schemas.microsoft.com/office/drawing/2014/main" id="{DC8EF3AE-4D8C-162C-90D3-F68F4FF9EC5F}"/>
              </a:ext>
            </a:extLst>
          </p:cNvPr>
          <p:cNvSpPr/>
          <p:nvPr/>
        </p:nvSpPr>
        <p:spPr bwMode="auto">
          <a:xfrm rot="16200000">
            <a:off x="8962677" y="3282014"/>
            <a:ext cx="366165" cy="294579"/>
          </a:xfrm>
          <a:prstGeom prst="lef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8" name="Bildobjekt 37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9111"/>
          <a:stretch/>
        </p:blipFill>
        <p:spPr>
          <a:xfrm>
            <a:off x="8826898" y="2679866"/>
            <a:ext cx="279484" cy="279484"/>
          </a:xfrm>
          <a:prstGeom prst="ellipse">
            <a:avLst/>
          </a:prstGeom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9157120" y="2690904"/>
            <a:ext cx="237047" cy="23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s://images.duckduckgo.com/iu/?u=https%3A%2F%2Ftse1.mm.bing.net%2Fth%3Fid%3DOIP.XwApEEGp62_B0GfBxqSg-wHaHa%26pid%3D15.1&amp;f=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369" y="2685901"/>
            <a:ext cx="235219" cy="2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 targeting, global, location, map pin icon">
            <a:extLst>
              <a:ext uri="{FF2B5EF4-FFF2-40B4-BE49-F238E27FC236}">
                <a16:creationId xmlns:a16="http://schemas.microsoft.com/office/drawing/2014/main" id="{5AF0EC23-9485-4AC9-95D3-E4D3AF2D5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b="5375"/>
          <a:stretch/>
        </p:blipFill>
        <p:spPr bwMode="auto">
          <a:xfrm>
            <a:off x="9702627" y="2656339"/>
            <a:ext cx="266341" cy="2644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 37">
            <a:extLst>
              <a:ext uri="{FF2B5EF4-FFF2-40B4-BE49-F238E27FC236}">
                <a16:creationId xmlns:a16="http://schemas.microsoft.com/office/drawing/2014/main" id="{071D9B74-943D-41DC-7783-0C39C11E6A90}"/>
              </a:ext>
            </a:extLst>
          </p:cNvPr>
          <p:cNvGrpSpPr/>
          <p:nvPr/>
        </p:nvGrpSpPr>
        <p:grpSpPr>
          <a:xfrm>
            <a:off x="11434803" y="66127"/>
            <a:ext cx="694733" cy="711250"/>
            <a:chOff x="11434803" y="66127"/>
            <a:chExt cx="694733" cy="711250"/>
          </a:xfrm>
        </p:grpSpPr>
        <p:pic>
          <p:nvPicPr>
            <p:cNvPr id="5" name="Bild 38">
              <a:hlinkClick r:id="rId16" action="ppaction://hlinksldjump"/>
              <a:extLst>
                <a:ext uri="{FF2B5EF4-FFF2-40B4-BE49-F238E27FC236}">
                  <a16:creationId xmlns:a16="http://schemas.microsoft.com/office/drawing/2014/main" id="{DD2560A6-33D3-B511-C2B4-A0717760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11503024" y="66127"/>
              <a:ext cx="576486" cy="576486"/>
            </a:xfrm>
            <a:prstGeom prst="rect">
              <a:avLst/>
            </a:prstGeom>
          </p:spPr>
        </p:pic>
        <p:sp>
          <p:nvSpPr>
            <p:cNvPr id="6" name="Rubrik 2">
              <a:extLst>
                <a:ext uri="{FF2B5EF4-FFF2-40B4-BE49-F238E27FC236}">
                  <a16:creationId xmlns:a16="http://schemas.microsoft.com/office/drawing/2014/main" id="{08995357-C0CB-C8CC-C5B1-5319BF1A9450}"/>
                </a:ext>
              </a:extLst>
            </p:cNvPr>
            <p:cNvSpPr txBox="1">
              <a:spLocks/>
            </p:cNvSpPr>
            <p:nvPr/>
          </p:nvSpPr>
          <p:spPr>
            <a:xfrm>
              <a:off x="11434803" y="630324"/>
              <a:ext cx="694733" cy="147053"/>
            </a:xfrm>
            <a:prstGeom prst="rect">
              <a:avLst/>
            </a:prstGeom>
            <a:effectLst/>
          </p:spPr>
          <p:txBody>
            <a:bodyPr vert="horz" lIns="0" tIns="0" rIns="0" bIns="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sv-SE" sz="600" dirty="0">
                  <a:hlinkClick r:id="rId16" action="ppaction://hlinksldjump"/>
                </a:rPr>
                <a:t>Samkör datakällor</a:t>
              </a:r>
              <a:endParaRPr lang="sv-SE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16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9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4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4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4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6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6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6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6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6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9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5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1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6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6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6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 animBg="1"/>
      <p:bldP spid="54" grpId="0" animBg="1"/>
      <p:bldP spid="48" grpId="0" animBg="1"/>
      <p:bldP spid="6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31" grpId="0" animBg="1"/>
      <p:bldP spid="70" grpId="0" animBg="1"/>
      <p:bldP spid="74" grpId="0" animBg="1"/>
      <p:bldP spid="76" grpId="0" animBg="1"/>
      <p:bldP spid="79" grpId="0" animBg="1"/>
      <p:bldP spid="49" grpId="0" animBg="1"/>
      <p:bldP spid="2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idx="4294967295"/>
          </p:nvPr>
        </p:nvSpPr>
        <p:spPr>
          <a:xfrm>
            <a:off x="7199313" y="6516688"/>
            <a:ext cx="4992687" cy="341312"/>
          </a:xfrm>
        </p:spPr>
        <p:txBody>
          <a:bodyPr anchor="t">
            <a:normAutofit fontScale="77500" lnSpcReduction="20000"/>
          </a:bodyPr>
          <a:lstStyle/>
          <a:p>
            <a:r>
              <a:rPr lang="sv-SE" dirty="0"/>
              <a:t>www.powerpage.se</a:t>
            </a:r>
          </a:p>
        </p:txBody>
      </p:sp>
      <p:sp>
        <p:nvSpPr>
          <p:cNvPr id="8" name="Rektangel 7"/>
          <p:cNvSpPr/>
          <p:nvPr/>
        </p:nvSpPr>
        <p:spPr>
          <a:xfrm>
            <a:off x="2862658" y="3100948"/>
            <a:ext cx="7656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7074"/>
                </a:solidFill>
              </a:rPr>
              <a:t>“In God we trust. All others must bring data.”</a:t>
            </a:r>
          </a:p>
          <a:p>
            <a:endParaRPr lang="en-US" i="1" dirty="0">
              <a:solidFill>
                <a:srgbClr val="717074"/>
              </a:solidFill>
            </a:endParaRPr>
          </a:p>
          <a:p>
            <a:r>
              <a:rPr lang="en-US" i="1" dirty="0">
                <a:solidFill>
                  <a:srgbClr val="717074"/>
                </a:solidFill>
              </a:rPr>
              <a:t>– W. Edwards Deming, statistician and professor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3A2A925A-91A7-45AB-B927-1D39FDDB4946}"/>
              </a:ext>
            </a:extLst>
          </p:cNvPr>
          <p:cNvGrpSpPr/>
          <p:nvPr/>
        </p:nvGrpSpPr>
        <p:grpSpPr>
          <a:xfrm>
            <a:off x="4893093" y="1191741"/>
            <a:ext cx="3580790" cy="710606"/>
            <a:chOff x="4797299" y="1191741"/>
            <a:chExt cx="3580790" cy="710606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699A859E-B3A0-4C4F-96FE-82E6D0EB862D}"/>
                </a:ext>
              </a:extLst>
            </p:cNvPr>
            <p:cNvGrpSpPr/>
            <p:nvPr/>
          </p:nvGrpSpPr>
          <p:grpSpPr>
            <a:xfrm>
              <a:off x="7786754" y="1196205"/>
              <a:ext cx="591335" cy="637933"/>
              <a:chOff x="8165518" y="4959525"/>
              <a:chExt cx="591335" cy="637933"/>
            </a:xfrm>
          </p:grpSpPr>
          <p:sp>
            <p:nvSpPr>
              <p:cNvPr id="39" name="Hjärta 1">
                <a:extLst>
                  <a:ext uri="{FF2B5EF4-FFF2-40B4-BE49-F238E27FC236}">
                    <a16:creationId xmlns:a16="http://schemas.microsoft.com/office/drawing/2014/main" id="{30D81A74-55BC-499D-BF48-56B05B9E6175}"/>
                  </a:ext>
                </a:extLst>
              </p:cNvPr>
              <p:cNvSpPr/>
              <p:nvPr/>
            </p:nvSpPr>
            <p:spPr bwMode="auto">
              <a:xfrm>
                <a:off x="8165518" y="4964571"/>
                <a:ext cx="586364" cy="632887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202" h="1265773">
                    <a:moveTo>
                      <a:pt x="595026" y="13"/>
                    </a:moveTo>
                    <a:cubicBezTo>
                      <a:pt x="671162" y="1118"/>
                      <a:pt x="684268" y="69437"/>
                      <a:pt x="1201202" y="229851"/>
                    </a:cubicBezTo>
                    <a:cubicBezTo>
                      <a:pt x="1194308" y="911796"/>
                      <a:pt x="654192" y="1267076"/>
                      <a:pt x="604215" y="1265770"/>
                    </a:cubicBezTo>
                    <a:cubicBezTo>
                      <a:pt x="557946" y="1264561"/>
                      <a:pt x="-1" y="918951"/>
                      <a:pt x="0" y="223221"/>
                    </a:cubicBezTo>
                    <a:cubicBezTo>
                      <a:pt x="505448" y="70848"/>
                      <a:pt x="518890" y="-1092"/>
                      <a:pt x="595026" y="13"/>
                    </a:cubicBezTo>
                    <a:close/>
                  </a:path>
                </a:pathLst>
              </a:custGeom>
              <a:solidFill>
                <a:srgbClr val="FC6A6A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0" name="Hjärta 1">
                <a:extLst>
                  <a:ext uri="{FF2B5EF4-FFF2-40B4-BE49-F238E27FC236}">
                    <a16:creationId xmlns:a16="http://schemas.microsoft.com/office/drawing/2014/main" id="{8472AC31-3CD1-41BD-AB08-AABCA5AC069C}"/>
                  </a:ext>
                </a:extLst>
              </p:cNvPr>
              <p:cNvSpPr/>
              <p:nvPr/>
            </p:nvSpPr>
            <p:spPr bwMode="auto">
              <a:xfrm>
                <a:off x="8201406" y="5274814"/>
                <a:ext cx="262422" cy="321525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55970 w 1162146"/>
                  <a:gd name="connsiteY0" fmla="*/ 15689 h 1303093"/>
                  <a:gd name="connsiteX1" fmla="*/ 1162146 w 1162146"/>
                  <a:gd name="connsiteY1" fmla="*/ 245527 h 1303093"/>
                  <a:gd name="connsiteX2" fmla="*/ 565159 w 1162146"/>
                  <a:gd name="connsiteY2" fmla="*/ 1281446 h 1303093"/>
                  <a:gd name="connsiteX3" fmla="*/ 1 w 1162146"/>
                  <a:gd name="connsiteY3" fmla="*/ 617982 h 1303093"/>
                  <a:gd name="connsiteX4" fmla="*/ 555970 w 1162146"/>
                  <a:gd name="connsiteY4" fmla="*/ 15689 h 1303093"/>
                  <a:gd name="connsiteX0" fmla="*/ 528400 w 1134576"/>
                  <a:gd name="connsiteY0" fmla="*/ 15418 h 1302031"/>
                  <a:gd name="connsiteX1" fmla="*/ 1134576 w 1134576"/>
                  <a:gd name="connsiteY1" fmla="*/ 245256 h 1302031"/>
                  <a:gd name="connsiteX2" fmla="*/ 537589 w 1134576"/>
                  <a:gd name="connsiteY2" fmla="*/ 1281175 h 1302031"/>
                  <a:gd name="connsiteX3" fmla="*/ 1 w 1134576"/>
                  <a:gd name="connsiteY3" fmla="*/ 613116 h 1302031"/>
                  <a:gd name="connsiteX4" fmla="*/ 528400 w 1134576"/>
                  <a:gd name="connsiteY4" fmla="*/ 15418 h 1302031"/>
                  <a:gd name="connsiteX0" fmla="*/ 1 w 1145268"/>
                  <a:gd name="connsiteY0" fmla="*/ 391625 h 1080540"/>
                  <a:gd name="connsiteX1" fmla="*/ 1134576 w 1145268"/>
                  <a:gd name="connsiteY1" fmla="*/ 23765 h 1080540"/>
                  <a:gd name="connsiteX2" fmla="*/ 537589 w 1145268"/>
                  <a:gd name="connsiteY2" fmla="*/ 1059684 h 1080540"/>
                  <a:gd name="connsiteX3" fmla="*/ 1 w 1145268"/>
                  <a:gd name="connsiteY3" fmla="*/ 391625 h 1080540"/>
                  <a:gd name="connsiteX0" fmla="*/ 1 w 602043"/>
                  <a:gd name="connsiteY0" fmla="*/ 97888 h 765971"/>
                  <a:gd name="connsiteX1" fmla="*/ 532634 w 602043"/>
                  <a:gd name="connsiteY1" fmla="*/ 122898 h 765971"/>
                  <a:gd name="connsiteX2" fmla="*/ 537589 w 602043"/>
                  <a:gd name="connsiteY2" fmla="*/ 765947 h 765971"/>
                  <a:gd name="connsiteX3" fmla="*/ 1 w 602043"/>
                  <a:gd name="connsiteY3" fmla="*/ 97888 h 765971"/>
                  <a:gd name="connsiteX0" fmla="*/ 1 w 576285"/>
                  <a:gd name="connsiteY0" fmla="*/ 116326 h 784412"/>
                  <a:gd name="connsiteX1" fmla="*/ 532634 w 576285"/>
                  <a:gd name="connsiteY1" fmla="*/ 141336 h 784412"/>
                  <a:gd name="connsiteX2" fmla="*/ 537589 w 576285"/>
                  <a:gd name="connsiteY2" fmla="*/ 784385 h 784412"/>
                  <a:gd name="connsiteX3" fmla="*/ 1 w 576285"/>
                  <a:gd name="connsiteY3" fmla="*/ 116326 h 784412"/>
                  <a:gd name="connsiteX0" fmla="*/ 1 w 576285"/>
                  <a:gd name="connsiteY0" fmla="*/ 116326 h 784412"/>
                  <a:gd name="connsiteX1" fmla="*/ 532634 w 576285"/>
                  <a:gd name="connsiteY1" fmla="*/ 141336 h 784412"/>
                  <a:gd name="connsiteX2" fmla="*/ 537589 w 576285"/>
                  <a:gd name="connsiteY2" fmla="*/ 784385 h 784412"/>
                  <a:gd name="connsiteX3" fmla="*/ 1 w 576285"/>
                  <a:gd name="connsiteY3" fmla="*/ 116326 h 784412"/>
                  <a:gd name="connsiteX0" fmla="*/ 1 w 576285"/>
                  <a:gd name="connsiteY0" fmla="*/ 70953 h 739039"/>
                  <a:gd name="connsiteX1" fmla="*/ 532634 w 576285"/>
                  <a:gd name="connsiteY1" fmla="*/ 95963 h 739039"/>
                  <a:gd name="connsiteX2" fmla="*/ 537589 w 576285"/>
                  <a:gd name="connsiteY2" fmla="*/ 739012 h 739039"/>
                  <a:gd name="connsiteX3" fmla="*/ 1 w 576285"/>
                  <a:gd name="connsiteY3" fmla="*/ 70953 h 739039"/>
                  <a:gd name="connsiteX0" fmla="*/ 1 w 576285"/>
                  <a:gd name="connsiteY0" fmla="*/ 70953 h 739039"/>
                  <a:gd name="connsiteX1" fmla="*/ 532634 w 576285"/>
                  <a:gd name="connsiteY1" fmla="*/ 95963 h 739039"/>
                  <a:gd name="connsiteX2" fmla="*/ 537589 w 576285"/>
                  <a:gd name="connsiteY2" fmla="*/ 739012 h 739039"/>
                  <a:gd name="connsiteX3" fmla="*/ 1 w 576285"/>
                  <a:gd name="connsiteY3" fmla="*/ 70953 h 739039"/>
                  <a:gd name="connsiteX0" fmla="*/ 1 w 576285"/>
                  <a:gd name="connsiteY0" fmla="*/ 74152 h 728447"/>
                  <a:gd name="connsiteX1" fmla="*/ 532634 w 576285"/>
                  <a:gd name="connsiteY1" fmla="*/ 85377 h 728447"/>
                  <a:gd name="connsiteX2" fmla="*/ 537589 w 576285"/>
                  <a:gd name="connsiteY2" fmla="*/ 728426 h 728447"/>
                  <a:gd name="connsiteX3" fmla="*/ 1 w 576285"/>
                  <a:gd name="connsiteY3" fmla="*/ 74152 h 728447"/>
                  <a:gd name="connsiteX0" fmla="*/ 1 w 576285"/>
                  <a:gd name="connsiteY0" fmla="*/ 0 h 654295"/>
                  <a:gd name="connsiteX1" fmla="*/ 532634 w 576285"/>
                  <a:gd name="connsiteY1" fmla="*/ 11225 h 654295"/>
                  <a:gd name="connsiteX2" fmla="*/ 537589 w 576285"/>
                  <a:gd name="connsiteY2" fmla="*/ 654274 h 654295"/>
                  <a:gd name="connsiteX3" fmla="*/ 1 w 576285"/>
                  <a:gd name="connsiteY3" fmla="*/ 0 h 654295"/>
                  <a:gd name="connsiteX0" fmla="*/ 1 w 576285"/>
                  <a:gd name="connsiteY0" fmla="*/ 262 h 643985"/>
                  <a:gd name="connsiteX1" fmla="*/ 532634 w 576285"/>
                  <a:gd name="connsiteY1" fmla="*/ 0 h 643985"/>
                  <a:gd name="connsiteX2" fmla="*/ 537589 w 576285"/>
                  <a:gd name="connsiteY2" fmla="*/ 643049 h 643985"/>
                  <a:gd name="connsiteX3" fmla="*/ 1 w 576285"/>
                  <a:gd name="connsiteY3" fmla="*/ 262 h 643985"/>
                  <a:gd name="connsiteX0" fmla="*/ 0 w 576284"/>
                  <a:gd name="connsiteY0" fmla="*/ 262 h 643049"/>
                  <a:gd name="connsiteX1" fmla="*/ 532633 w 576284"/>
                  <a:gd name="connsiteY1" fmla="*/ 0 h 643049"/>
                  <a:gd name="connsiteX2" fmla="*/ 537588 w 576284"/>
                  <a:gd name="connsiteY2" fmla="*/ 643049 h 643049"/>
                  <a:gd name="connsiteX3" fmla="*/ 0 w 576284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  <a:gd name="connsiteX0" fmla="*/ 0 w 537588"/>
                  <a:gd name="connsiteY0" fmla="*/ 262 h 643049"/>
                  <a:gd name="connsiteX1" fmla="*/ 532633 w 537588"/>
                  <a:gd name="connsiteY1" fmla="*/ 0 h 643049"/>
                  <a:gd name="connsiteX2" fmla="*/ 537588 w 537588"/>
                  <a:gd name="connsiteY2" fmla="*/ 643049 h 643049"/>
                  <a:gd name="connsiteX3" fmla="*/ 0 w 537588"/>
                  <a:gd name="connsiteY3" fmla="*/ 262 h 6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588" h="643049">
                    <a:moveTo>
                      <a:pt x="0" y="262"/>
                    </a:moveTo>
                    <a:lnTo>
                      <a:pt x="532633" y="0"/>
                    </a:lnTo>
                    <a:cubicBezTo>
                      <a:pt x="534927" y="168780"/>
                      <a:pt x="535110" y="321524"/>
                      <a:pt x="537588" y="643049"/>
                    </a:cubicBezTo>
                    <a:cubicBezTo>
                      <a:pt x="448816" y="643093"/>
                      <a:pt x="11486" y="245685"/>
                      <a:pt x="0" y="262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1" name="Hjärta 1">
                <a:extLst>
                  <a:ext uri="{FF2B5EF4-FFF2-40B4-BE49-F238E27FC236}">
                    <a16:creationId xmlns:a16="http://schemas.microsoft.com/office/drawing/2014/main" id="{536E93BB-F565-4F7E-BA1D-D5C1B31ACA4F}"/>
                  </a:ext>
                </a:extLst>
              </p:cNvPr>
              <p:cNvSpPr/>
              <p:nvPr/>
            </p:nvSpPr>
            <p:spPr bwMode="auto">
              <a:xfrm>
                <a:off x="8458700" y="4959525"/>
                <a:ext cx="298153" cy="316615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70736 w 676912"/>
                  <a:gd name="connsiteY0" fmla="*/ 0 h 1268325"/>
                  <a:gd name="connsiteX1" fmla="*/ 676912 w 676912"/>
                  <a:gd name="connsiteY1" fmla="*/ 229838 h 1268325"/>
                  <a:gd name="connsiteX2" fmla="*/ 79925 w 676912"/>
                  <a:gd name="connsiteY2" fmla="*/ 1265757 h 1268325"/>
                  <a:gd name="connsiteX3" fmla="*/ 70736 w 676912"/>
                  <a:gd name="connsiteY3" fmla="*/ 0 h 1268325"/>
                  <a:gd name="connsiteX0" fmla="*/ 70736 w 676912"/>
                  <a:gd name="connsiteY0" fmla="*/ 0 h 1268325"/>
                  <a:gd name="connsiteX1" fmla="*/ 676912 w 676912"/>
                  <a:gd name="connsiteY1" fmla="*/ 229838 h 1268325"/>
                  <a:gd name="connsiteX2" fmla="*/ 79925 w 676912"/>
                  <a:gd name="connsiteY2" fmla="*/ 1265757 h 1268325"/>
                  <a:gd name="connsiteX3" fmla="*/ 70736 w 676912"/>
                  <a:gd name="connsiteY3" fmla="*/ 0 h 1268325"/>
                  <a:gd name="connsiteX0" fmla="*/ 75772 w 681948"/>
                  <a:gd name="connsiteY0" fmla="*/ 17859 h 726360"/>
                  <a:gd name="connsiteX1" fmla="*/ 681948 w 681948"/>
                  <a:gd name="connsiteY1" fmla="*/ 247697 h 726360"/>
                  <a:gd name="connsiteX2" fmla="*/ 75771 w 681948"/>
                  <a:gd name="connsiteY2" fmla="*/ 656402 h 726360"/>
                  <a:gd name="connsiteX3" fmla="*/ 75772 w 681948"/>
                  <a:gd name="connsiteY3" fmla="*/ 17859 h 726360"/>
                  <a:gd name="connsiteX0" fmla="*/ 75772 w 681948"/>
                  <a:gd name="connsiteY0" fmla="*/ 17859 h 726360"/>
                  <a:gd name="connsiteX1" fmla="*/ 681948 w 681948"/>
                  <a:gd name="connsiteY1" fmla="*/ 247697 h 726360"/>
                  <a:gd name="connsiteX2" fmla="*/ 75771 w 681948"/>
                  <a:gd name="connsiteY2" fmla="*/ 656402 h 726360"/>
                  <a:gd name="connsiteX3" fmla="*/ 75772 w 681948"/>
                  <a:gd name="connsiteY3" fmla="*/ 17859 h 726360"/>
                  <a:gd name="connsiteX0" fmla="*/ 45404 w 651580"/>
                  <a:gd name="connsiteY0" fmla="*/ 17859 h 745702"/>
                  <a:gd name="connsiteX1" fmla="*/ 651580 w 651580"/>
                  <a:gd name="connsiteY1" fmla="*/ 247697 h 745702"/>
                  <a:gd name="connsiteX2" fmla="*/ 45403 w 651580"/>
                  <a:gd name="connsiteY2" fmla="*/ 656402 h 745702"/>
                  <a:gd name="connsiteX3" fmla="*/ 45404 w 651580"/>
                  <a:gd name="connsiteY3" fmla="*/ 17859 h 745702"/>
                  <a:gd name="connsiteX0" fmla="*/ 45404 w 651580"/>
                  <a:gd name="connsiteY0" fmla="*/ 17859 h 745702"/>
                  <a:gd name="connsiteX1" fmla="*/ 651580 w 651580"/>
                  <a:gd name="connsiteY1" fmla="*/ 247697 h 745702"/>
                  <a:gd name="connsiteX2" fmla="*/ 45403 w 651580"/>
                  <a:gd name="connsiteY2" fmla="*/ 656402 h 745702"/>
                  <a:gd name="connsiteX3" fmla="*/ 45404 w 651580"/>
                  <a:gd name="connsiteY3" fmla="*/ 17859 h 745702"/>
                  <a:gd name="connsiteX0" fmla="*/ 45404 w 651580"/>
                  <a:gd name="connsiteY0" fmla="*/ 17859 h 710168"/>
                  <a:gd name="connsiteX1" fmla="*/ 651580 w 651580"/>
                  <a:gd name="connsiteY1" fmla="*/ 247697 h 710168"/>
                  <a:gd name="connsiteX2" fmla="*/ 45403 w 651580"/>
                  <a:gd name="connsiteY2" fmla="*/ 656402 h 710168"/>
                  <a:gd name="connsiteX3" fmla="*/ 45404 w 651580"/>
                  <a:gd name="connsiteY3" fmla="*/ 17859 h 710168"/>
                  <a:gd name="connsiteX0" fmla="*/ 45404 w 681909"/>
                  <a:gd name="connsiteY0" fmla="*/ 17859 h 716488"/>
                  <a:gd name="connsiteX1" fmla="*/ 651580 w 681909"/>
                  <a:gd name="connsiteY1" fmla="*/ 247697 h 716488"/>
                  <a:gd name="connsiteX2" fmla="*/ 534409 w 681909"/>
                  <a:gd name="connsiteY2" fmla="*/ 643258 h 716488"/>
                  <a:gd name="connsiteX3" fmla="*/ 45403 w 681909"/>
                  <a:gd name="connsiteY3" fmla="*/ 656402 h 716488"/>
                  <a:gd name="connsiteX4" fmla="*/ 45404 w 681909"/>
                  <a:gd name="connsiteY4" fmla="*/ 17859 h 716488"/>
                  <a:gd name="connsiteX0" fmla="*/ 45404 w 681909"/>
                  <a:gd name="connsiteY0" fmla="*/ 17859 h 700303"/>
                  <a:gd name="connsiteX1" fmla="*/ 651580 w 681909"/>
                  <a:gd name="connsiteY1" fmla="*/ 247697 h 700303"/>
                  <a:gd name="connsiteX2" fmla="*/ 534409 w 681909"/>
                  <a:gd name="connsiteY2" fmla="*/ 643258 h 700303"/>
                  <a:gd name="connsiteX3" fmla="*/ 45403 w 681909"/>
                  <a:gd name="connsiteY3" fmla="*/ 656402 h 700303"/>
                  <a:gd name="connsiteX4" fmla="*/ 45404 w 681909"/>
                  <a:gd name="connsiteY4" fmla="*/ 17859 h 700303"/>
                  <a:gd name="connsiteX0" fmla="*/ 45404 w 681909"/>
                  <a:gd name="connsiteY0" fmla="*/ 17859 h 700303"/>
                  <a:gd name="connsiteX1" fmla="*/ 651580 w 681909"/>
                  <a:gd name="connsiteY1" fmla="*/ 247697 h 700303"/>
                  <a:gd name="connsiteX2" fmla="*/ 534409 w 681909"/>
                  <a:gd name="connsiteY2" fmla="*/ 643258 h 700303"/>
                  <a:gd name="connsiteX3" fmla="*/ 45403 w 681909"/>
                  <a:gd name="connsiteY3" fmla="*/ 656402 h 700303"/>
                  <a:gd name="connsiteX4" fmla="*/ 45404 w 681909"/>
                  <a:gd name="connsiteY4" fmla="*/ 17859 h 700303"/>
                  <a:gd name="connsiteX0" fmla="*/ 45404 w 681909"/>
                  <a:gd name="connsiteY0" fmla="*/ 17859 h 663963"/>
                  <a:gd name="connsiteX1" fmla="*/ 651580 w 681909"/>
                  <a:gd name="connsiteY1" fmla="*/ 247697 h 663963"/>
                  <a:gd name="connsiteX2" fmla="*/ 534409 w 681909"/>
                  <a:gd name="connsiteY2" fmla="*/ 643258 h 663963"/>
                  <a:gd name="connsiteX3" fmla="*/ 45403 w 681909"/>
                  <a:gd name="connsiteY3" fmla="*/ 656402 h 663963"/>
                  <a:gd name="connsiteX4" fmla="*/ 45404 w 681909"/>
                  <a:gd name="connsiteY4" fmla="*/ 17859 h 663963"/>
                  <a:gd name="connsiteX0" fmla="*/ 45404 w 681909"/>
                  <a:gd name="connsiteY0" fmla="*/ 17859 h 658389"/>
                  <a:gd name="connsiteX1" fmla="*/ 651580 w 681909"/>
                  <a:gd name="connsiteY1" fmla="*/ 247697 h 658389"/>
                  <a:gd name="connsiteX2" fmla="*/ 534409 w 681909"/>
                  <a:gd name="connsiteY2" fmla="*/ 643258 h 658389"/>
                  <a:gd name="connsiteX3" fmla="*/ 45403 w 681909"/>
                  <a:gd name="connsiteY3" fmla="*/ 656402 h 658389"/>
                  <a:gd name="connsiteX4" fmla="*/ 45404 w 681909"/>
                  <a:gd name="connsiteY4" fmla="*/ 17859 h 658389"/>
                  <a:gd name="connsiteX0" fmla="*/ 47807 w 684312"/>
                  <a:gd name="connsiteY0" fmla="*/ 17859 h 658389"/>
                  <a:gd name="connsiteX1" fmla="*/ 653983 w 684312"/>
                  <a:gd name="connsiteY1" fmla="*/ 247697 h 658389"/>
                  <a:gd name="connsiteX2" fmla="*/ 536812 w 684312"/>
                  <a:gd name="connsiteY2" fmla="*/ 643258 h 658389"/>
                  <a:gd name="connsiteX3" fmla="*/ 40914 w 684312"/>
                  <a:gd name="connsiteY3" fmla="*/ 656402 h 658389"/>
                  <a:gd name="connsiteX4" fmla="*/ 47807 w 684312"/>
                  <a:gd name="connsiteY4" fmla="*/ 17859 h 658389"/>
                  <a:gd name="connsiteX0" fmla="*/ 43141 w 679646"/>
                  <a:gd name="connsiteY0" fmla="*/ 17305 h 649934"/>
                  <a:gd name="connsiteX1" fmla="*/ 649317 w 679646"/>
                  <a:gd name="connsiteY1" fmla="*/ 247143 h 649934"/>
                  <a:gd name="connsiteX2" fmla="*/ 532146 w 679646"/>
                  <a:gd name="connsiteY2" fmla="*/ 642704 h 649934"/>
                  <a:gd name="connsiteX3" fmla="*/ 50033 w 679646"/>
                  <a:gd name="connsiteY3" fmla="*/ 646658 h 649934"/>
                  <a:gd name="connsiteX4" fmla="*/ 43141 w 679646"/>
                  <a:gd name="connsiteY4" fmla="*/ 17305 h 649934"/>
                  <a:gd name="connsiteX0" fmla="*/ 821 w 637326"/>
                  <a:gd name="connsiteY0" fmla="*/ 31249 h 663878"/>
                  <a:gd name="connsiteX1" fmla="*/ 606997 w 637326"/>
                  <a:gd name="connsiteY1" fmla="*/ 261087 h 663878"/>
                  <a:gd name="connsiteX2" fmla="*/ 489826 w 637326"/>
                  <a:gd name="connsiteY2" fmla="*/ 656648 h 663878"/>
                  <a:gd name="connsiteX3" fmla="*/ 7713 w 637326"/>
                  <a:gd name="connsiteY3" fmla="*/ 660602 h 663878"/>
                  <a:gd name="connsiteX4" fmla="*/ 821 w 637326"/>
                  <a:gd name="connsiteY4" fmla="*/ 31249 h 663878"/>
                  <a:gd name="connsiteX0" fmla="*/ 821 w 637326"/>
                  <a:gd name="connsiteY0" fmla="*/ 31249 h 663878"/>
                  <a:gd name="connsiteX1" fmla="*/ 606997 w 637326"/>
                  <a:gd name="connsiteY1" fmla="*/ 261087 h 663878"/>
                  <a:gd name="connsiteX2" fmla="*/ 489826 w 637326"/>
                  <a:gd name="connsiteY2" fmla="*/ 656648 h 663878"/>
                  <a:gd name="connsiteX3" fmla="*/ 7713 w 637326"/>
                  <a:gd name="connsiteY3" fmla="*/ 660602 h 663878"/>
                  <a:gd name="connsiteX4" fmla="*/ 821 w 637326"/>
                  <a:gd name="connsiteY4" fmla="*/ 31249 h 663878"/>
                  <a:gd name="connsiteX0" fmla="*/ 821 w 637326"/>
                  <a:gd name="connsiteY0" fmla="*/ 0 h 632629"/>
                  <a:gd name="connsiteX1" fmla="*/ 606997 w 637326"/>
                  <a:gd name="connsiteY1" fmla="*/ 229838 h 632629"/>
                  <a:gd name="connsiteX2" fmla="*/ 489826 w 637326"/>
                  <a:gd name="connsiteY2" fmla="*/ 625399 h 632629"/>
                  <a:gd name="connsiteX3" fmla="*/ 7713 w 637326"/>
                  <a:gd name="connsiteY3" fmla="*/ 629353 h 632629"/>
                  <a:gd name="connsiteX4" fmla="*/ 821 w 637326"/>
                  <a:gd name="connsiteY4" fmla="*/ 0 h 632629"/>
                  <a:gd name="connsiteX0" fmla="*/ 821 w 637326"/>
                  <a:gd name="connsiteY0" fmla="*/ 0 h 632629"/>
                  <a:gd name="connsiteX1" fmla="*/ 606997 w 637326"/>
                  <a:gd name="connsiteY1" fmla="*/ 229838 h 632629"/>
                  <a:gd name="connsiteX2" fmla="*/ 489826 w 637326"/>
                  <a:gd name="connsiteY2" fmla="*/ 625399 h 632629"/>
                  <a:gd name="connsiteX3" fmla="*/ 7713 w 637326"/>
                  <a:gd name="connsiteY3" fmla="*/ 629353 h 632629"/>
                  <a:gd name="connsiteX4" fmla="*/ 821 w 637326"/>
                  <a:gd name="connsiteY4" fmla="*/ 0 h 632629"/>
                  <a:gd name="connsiteX0" fmla="*/ 821 w 609768"/>
                  <a:gd name="connsiteY0" fmla="*/ 0 h 632629"/>
                  <a:gd name="connsiteX1" fmla="*/ 606997 w 609768"/>
                  <a:gd name="connsiteY1" fmla="*/ 229838 h 632629"/>
                  <a:gd name="connsiteX2" fmla="*/ 489826 w 609768"/>
                  <a:gd name="connsiteY2" fmla="*/ 625399 h 632629"/>
                  <a:gd name="connsiteX3" fmla="*/ 7713 w 609768"/>
                  <a:gd name="connsiteY3" fmla="*/ 629353 h 632629"/>
                  <a:gd name="connsiteX4" fmla="*/ 821 w 609768"/>
                  <a:gd name="connsiteY4" fmla="*/ 0 h 632629"/>
                  <a:gd name="connsiteX0" fmla="*/ 821 w 610784"/>
                  <a:gd name="connsiteY0" fmla="*/ 0 h 635175"/>
                  <a:gd name="connsiteX1" fmla="*/ 606997 w 610784"/>
                  <a:gd name="connsiteY1" fmla="*/ 229838 h 635175"/>
                  <a:gd name="connsiteX2" fmla="*/ 503611 w 610784"/>
                  <a:gd name="connsiteY2" fmla="*/ 632292 h 635175"/>
                  <a:gd name="connsiteX3" fmla="*/ 7713 w 610784"/>
                  <a:gd name="connsiteY3" fmla="*/ 629353 h 635175"/>
                  <a:gd name="connsiteX4" fmla="*/ 821 w 610784"/>
                  <a:gd name="connsiteY4" fmla="*/ 0 h 635175"/>
                  <a:gd name="connsiteX0" fmla="*/ 821 w 610784"/>
                  <a:gd name="connsiteY0" fmla="*/ 0 h 633230"/>
                  <a:gd name="connsiteX1" fmla="*/ 606997 w 610784"/>
                  <a:gd name="connsiteY1" fmla="*/ 229838 h 633230"/>
                  <a:gd name="connsiteX2" fmla="*/ 503611 w 610784"/>
                  <a:gd name="connsiteY2" fmla="*/ 627697 h 633230"/>
                  <a:gd name="connsiteX3" fmla="*/ 7713 w 610784"/>
                  <a:gd name="connsiteY3" fmla="*/ 629353 h 633230"/>
                  <a:gd name="connsiteX4" fmla="*/ 821 w 610784"/>
                  <a:gd name="connsiteY4" fmla="*/ 0 h 63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784" h="633230">
                    <a:moveTo>
                      <a:pt x="821" y="0"/>
                    </a:moveTo>
                    <a:cubicBezTo>
                      <a:pt x="102999" y="16124"/>
                      <a:pt x="90063" y="69424"/>
                      <a:pt x="606997" y="229838"/>
                    </a:cubicBezTo>
                    <a:cubicBezTo>
                      <a:pt x="619573" y="354748"/>
                      <a:pt x="604640" y="559580"/>
                      <a:pt x="503611" y="627697"/>
                    </a:cubicBezTo>
                    <a:cubicBezTo>
                      <a:pt x="407176" y="631485"/>
                      <a:pt x="190303" y="637092"/>
                      <a:pt x="7713" y="629353"/>
                    </a:cubicBezTo>
                    <a:cubicBezTo>
                      <a:pt x="5476" y="545097"/>
                      <a:pt x="-2565" y="103346"/>
                      <a:pt x="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2" name="Hjärta 1">
                <a:extLst>
                  <a:ext uri="{FF2B5EF4-FFF2-40B4-BE49-F238E27FC236}">
                    <a16:creationId xmlns:a16="http://schemas.microsoft.com/office/drawing/2014/main" id="{3C65FE39-224C-42AD-B9EB-996126CB812C}"/>
                  </a:ext>
                </a:extLst>
              </p:cNvPr>
              <p:cNvSpPr/>
              <p:nvPr/>
            </p:nvSpPr>
            <p:spPr bwMode="auto">
              <a:xfrm>
                <a:off x="8165518" y="4964571"/>
                <a:ext cx="586364" cy="632887"/>
              </a:xfrm>
              <a:custGeom>
                <a:avLst/>
                <a:gdLst>
                  <a:gd name="connsiteX0" fmla="*/ 648072 w 1296144"/>
                  <a:gd name="connsiteY0" fmla="*/ 334614 h 1338457"/>
                  <a:gd name="connsiteX1" fmla="*/ 648072 w 1296144"/>
                  <a:gd name="connsiteY1" fmla="*/ 1338457 h 1338457"/>
                  <a:gd name="connsiteX2" fmla="*/ 648072 w 1296144"/>
                  <a:gd name="connsiteY2" fmla="*/ 334614 h 1338457"/>
                  <a:gd name="connsiteX0" fmla="*/ 622595 w 1275391"/>
                  <a:gd name="connsiteY0" fmla="*/ 318033 h 1321876"/>
                  <a:gd name="connsiteX1" fmla="*/ 622595 w 1275391"/>
                  <a:gd name="connsiteY1" fmla="*/ 1321876 h 1321876"/>
                  <a:gd name="connsiteX2" fmla="*/ 0 w 1275391"/>
                  <a:gd name="connsiteY2" fmla="*/ 203510 h 1321876"/>
                  <a:gd name="connsiteX3" fmla="*/ 622595 w 1275391"/>
                  <a:gd name="connsiteY3" fmla="*/ 318033 h 1321876"/>
                  <a:gd name="connsiteX0" fmla="*/ 624772 w 1277568"/>
                  <a:gd name="connsiteY0" fmla="*/ 318033 h 1321876"/>
                  <a:gd name="connsiteX1" fmla="*/ 624772 w 1277568"/>
                  <a:gd name="connsiteY1" fmla="*/ 1321876 h 1321876"/>
                  <a:gd name="connsiteX2" fmla="*/ 2177 w 1277568"/>
                  <a:gd name="connsiteY2" fmla="*/ 203510 h 1321876"/>
                  <a:gd name="connsiteX3" fmla="*/ 624772 w 1277568"/>
                  <a:gd name="connsiteY3" fmla="*/ 318033 h 1321876"/>
                  <a:gd name="connsiteX0" fmla="*/ 624731 w 1285496"/>
                  <a:gd name="connsiteY0" fmla="*/ 322616 h 1303484"/>
                  <a:gd name="connsiteX1" fmla="*/ 636218 w 1285496"/>
                  <a:gd name="connsiteY1" fmla="*/ 1303484 h 1303484"/>
                  <a:gd name="connsiteX2" fmla="*/ 2136 w 1285496"/>
                  <a:gd name="connsiteY2" fmla="*/ 208093 h 1303484"/>
                  <a:gd name="connsiteX3" fmla="*/ 624731 w 1285496"/>
                  <a:gd name="connsiteY3" fmla="*/ 322616 h 1303484"/>
                  <a:gd name="connsiteX0" fmla="*/ 624780 w 1275986"/>
                  <a:gd name="connsiteY0" fmla="*/ 321230 h 1308990"/>
                  <a:gd name="connsiteX1" fmla="*/ 622482 w 1275986"/>
                  <a:gd name="connsiteY1" fmla="*/ 1308990 h 1308990"/>
                  <a:gd name="connsiteX2" fmla="*/ 2185 w 1275986"/>
                  <a:gd name="connsiteY2" fmla="*/ 206707 h 1308990"/>
                  <a:gd name="connsiteX3" fmla="*/ 624780 w 1275986"/>
                  <a:gd name="connsiteY3" fmla="*/ 321230 h 1308990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31673 w 1278119"/>
                  <a:gd name="connsiteY0" fmla="*/ 267136 h 1571949"/>
                  <a:gd name="connsiteX1" fmla="*/ 622482 w 1278119"/>
                  <a:gd name="connsiteY1" fmla="*/ 1571949 h 1571949"/>
                  <a:gd name="connsiteX2" fmla="*/ 2185 w 1278119"/>
                  <a:gd name="connsiteY2" fmla="*/ 469666 h 1571949"/>
                  <a:gd name="connsiteX3" fmla="*/ 631673 w 1278119"/>
                  <a:gd name="connsiteY3" fmla="*/ 267136 h 1571949"/>
                  <a:gd name="connsiteX0" fmla="*/ 640115 w 1286561"/>
                  <a:gd name="connsiteY0" fmla="*/ 267136 h 1571949"/>
                  <a:gd name="connsiteX1" fmla="*/ 630924 w 1286561"/>
                  <a:gd name="connsiteY1" fmla="*/ 1571949 h 1571949"/>
                  <a:gd name="connsiteX2" fmla="*/ 10627 w 1286561"/>
                  <a:gd name="connsiteY2" fmla="*/ 469666 h 1571949"/>
                  <a:gd name="connsiteX3" fmla="*/ 267945 w 1286561"/>
                  <a:gd name="connsiteY3" fmla="*/ 246811 h 1571949"/>
                  <a:gd name="connsiteX4" fmla="*/ 640115 w 1286561"/>
                  <a:gd name="connsiteY4" fmla="*/ 267136 h 1571949"/>
                  <a:gd name="connsiteX0" fmla="*/ 635999 w 1282445"/>
                  <a:gd name="connsiteY0" fmla="*/ 267136 h 1571949"/>
                  <a:gd name="connsiteX1" fmla="*/ 626808 w 1282445"/>
                  <a:gd name="connsiteY1" fmla="*/ 1571949 h 1571949"/>
                  <a:gd name="connsiteX2" fmla="*/ 6511 w 1282445"/>
                  <a:gd name="connsiteY2" fmla="*/ 469666 h 1571949"/>
                  <a:gd name="connsiteX3" fmla="*/ 429248 w 1282445"/>
                  <a:gd name="connsiteY3" fmla="*/ 446692 h 1571949"/>
                  <a:gd name="connsiteX4" fmla="*/ 635999 w 1282445"/>
                  <a:gd name="connsiteY4" fmla="*/ 267136 h 1571949"/>
                  <a:gd name="connsiteX0" fmla="*/ 637158 w 1283604"/>
                  <a:gd name="connsiteY0" fmla="*/ 267136 h 1571949"/>
                  <a:gd name="connsiteX1" fmla="*/ 627967 w 1283604"/>
                  <a:gd name="connsiteY1" fmla="*/ 1571949 h 1571949"/>
                  <a:gd name="connsiteX2" fmla="*/ 7670 w 1283604"/>
                  <a:gd name="connsiteY2" fmla="*/ 469666 h 1571949"/>
                  <a:gd name="connsiteX3" fmla="*/ 366078 w 1283604"/>
                  <a:gd name="connsiteY3" fmla="*/ 368577 h 1571949"/>
                  <a:gd name="connsiteX4" fmla="*/ 637158 w 1283604"/>
                  <a:gd name="connsiteY4" fmla="*/ 267136 h 1571949"/>
                  <a:gd name="connsiteX0" fmla="*/ 637158 w 1289954"/>
                  <a:gd name="connsiteY0" fmla="*/ 271861 h 1544510"/>
                  <a:gd name="connsiteX1" fmla="*/ 637157 w 1289954"/>
                  <a:gd name="connsiteY1" fmla="*/ 1544510 h 1544510"/>
                  <a:gd name="connsiteX2" fmla="*/ 7670 w 1289954"/>
                  <a:gd name="connsiteY2" fmla="*/ 474391 h 1544510"/>
                  <a:gd name="connsiteX3" fmla="*/ 366078 w 1289954"/>
                  <a:gd name="connsiteY3" fmla="*/ 373302 h 1544510"/>
                  <a:gd name="connsiteX4" fmla="*/ 637158 w 1289954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12463 w 1265259"/>
                  <a:gd name="connsiteY0" fmla="*/ 271861 h 1544510"/>
                  <a:gd name="connsiteX1" fmla="*/ 612462 w 1265259"/>
                  <a:gd name="connsiteY1" fmla="*/ 1544510 h 1544510"/>
                  <a:gd name="connsiteX2" fmla="*/ 8247 w 1265259"/>
                  <a:gd name="connsiteY2" fmla="*/ 501961 h 1544510"/>
                  <a:gd name="connsiteX3" fmla="*/ 341383 w 1265259"/>
                  <a:gd name="connsiteY3" fmla="*/ 373302 h 1544510"/>
                  <a:gd name="connsiteX4" fmla="*/ 612463 w 1265259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333136 w 1257012"/>
                  <a:gd name="connsiteY3" fmla="*/ 373302 h 1544510"/>
                  <a:gd name="connsiteX4" fmla="*/ 604216 w 1257012"/>
                  <a:gd name="connsiteY4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604216 w 1257012"/>
                  <a:gd name="connsiteY0" fmla="*/ 271861 h 1544510"/>
                  <a:gd name="connsiteX1" fmla="*/ 604215 w 1257012"/>
                  <a:gd name="connsiteY1" fmla="*/ 1544510 h 1544510"/>
                  <a:gd name="connsiteX2" fmla="*/ 0 w 1257012"/>
                  <a:gd name="connsiteY2" fmla="*/ 501961 h 1544510"/>
                  <a:gd name="connsiteX3" fmla="*/ 604216 w 1257012"/>
                  <a:gd name="connsiteY3" fmla="*/ 271861 h 1544510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2794"/>
                  <a:gd name="connsiteY0" fmla="*/ 270835 h 1550377"/>
                  <a:gd name="connsiteX1" fmla="*/ 604215 w 1252794"/>
                  <a:gd name="connsiteY1" fmla="*/ 1550377 h 1550377"/>
                  <a:gd name="connsiteX2" fmla="*/ 0 w 1252794"/>
                  <a:gd name="connsiteY2" fmla="*/ 507828 h 1550377"/>
                  <a:gd name="connsiteX3" fmla="*/ 590431 w 1252794"/>
                  <a:gd name="connsiteY3" fmla="*/ 270835 h 1550377"/>
                  <a:gd name="connsiteX0" fmla="*/ 590431 w 1251755"/>
                  <a:gd name="connsiteY0" fmla="*/ 226 h 1279768"/>
                  <a:gd name="connsiteX1" fmla="*/ 1251747 w 1251755"/>
                  <a:gd name="connsiteY1" fmla="*/ 223171 h 1279768"/>
                  <a:gd name="connsiteX2" fmla="*/ 604215 w 1251755"/>
                  <a:gd name="connsiteY2" fmla="*/ 1279768 h 1279768"/>
                  <a:gd name="connsiteX3" fmla="*/ 0 w 1251755"/>
                  <a:gd name="connsiteY3" fmla="*/ 237219 h 1279768"/>
                  <a:gd name="connsiteX4" fmla="*/ 590431 w 1251755"/>
                  <a:gd name="connsiteY4" fmla="*/ 226 h 1279768"/>
                  <a:gd name="connsiteX0" fmla="*/ 590431 w 1203510"/>
                  <a:gd name="connsiteY0" fmla="*/ 101 h 1279643"/>
                  <a:gd name="connsiteX1" fmla="*/ 1203500 w 1203510"/>
                  <a:gd name="connsiteY1" fmla="*/ 248319 h 1279643"/>
                  <a:gd name="connsiteX2" fmla="*/ 604215 w 1203510"/>
                  <a:gd name="connsiteY2" fmla="*/ 1279643 h 1279643"/>
                  <a:gd name="connsiteX3" fmla="*/ 0 w 1203510"/>
                  <a:gd name="connsiteY3" fmla="*/ 237094 h 1279643"/>
                  <a:gd name="connsiteX4" fmla="*/ 590431 w 1203510"/>
                  <a:gd name="connsiteY4" fmla="*/ 101 h 1279643"/>
                  <a:gd name="connsiteX0" fmla="*/ 590431 w 1203510"/>
                  <a:gd name="connsiteY0" fmla="*/ 34 h 1279576"/>
                  <a:gd name="connsiteX1" fmla="*/ 1203500 w 1203510"/>
                  <a:gd name="connsiteY1" fmla="*/ 248252 h 1279576"/>
                  <a:gd name="connsiteX2" fmla="*/ 604215 w 1203510"/>
                  <a:gd name="connsiteY2" fmla="*/ 1279576 h 1279576"/>
                  <a:gd name="connsiteX3" fmla="*/ 0 w 1203510"/>
                  <a:gd name="connsiteY3" fmla="*/ 237027 h 1279576"/>
                  <a:gd name="connsiteX4" fmla="*/ 590431 w 1203510"/>
                  <a:gd name="connsiteY4" fmla="*/ 34 h 1279576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0 h 1279542"/>
                  <a:gd name="connsiteX1" fmla="*/ 1203500 w 1203510"/>
                  <a:gd name="connsiteY1" fmla="*/ 248218 h 1279542"/>
                  <a:gd name="connsiteX2" fmla="*/ 604215 w 1203510"/>
                  <a:gd name="connsiteY2" fmla="*/ 1279542 h 1279542"/>
                  <a:gd name="connsiteX3" fmla="*/ 0 w 1203510"/>
                  <a:gd name="connsiteY3" fmla="*/ 236993 h 1279542"/>
                  <a:gd name="connsiteX4" fmla="*/ 590431 w 1203510"/>
                  <a:gd name="connsiteY4" fmla="*/ 0 h 1279542"/>
                  <a:gd name="connsiteX0" fmla="*/ 590431 w 1203510"/>
                  <a:gd name="connsiteY0" fmla="*/ 11172 h 1290714"/>
                  <a:gd name="connsiteX1" fmla="*/ 1203500 w 1203510"/>
                  <a:gd name="connsiteY1" fmla="*/ 259390 h 1290714"/>
                  <a:gd name="connsiteX2" fmla="*/ 604215 w 1203510"/>
                  <a:gd name="connsiteY2" fmla="*/ 1290714 h 1290714"/>
                  <a:gd name="connsiteX3" fmla="*/ 0 w 1203510"/>
                  <a:gd name="connsiteY3" fmla="*/ 248165 h 1290714"/>
                  <a:gd name="connsiteX4" fmla="*/ 590431 w 1203510"/>
                  <a:gd name="connsiteY4" fmla="*/ 11172 h 1290714"/>
                  <a:gd name="connsiteX0" fmla="*/ 590431 w 1203510"/>
                  <a:gd name="connsiteY0" fmla="*/ 119 h 1279661"/>
                  <a:gd name="connsiteX1" fmla="*/ 1203500 w 1203510"/>
                  <a:gd name="connsiteY1" fmla="*/ 248337 h 1279661"/>
                  <a:gd name="connsiteX2" fmla="*/ 604215 w 1203510"/>
                  <a:gd name="connsiteY2" fmla="*/ 1279661 h 1279661"/>
                  <a:gd name="connsiteX3" fmla="*/ 0 w 1203510"/>
                  <a:gd name="connsiteY3" fmla="*/ 237112 h 1279661"/>
                  <a:gd name="connsiteX4" fmla="*/ 590431 w 1203510"/>
                  <a:gd name="connsiteY4" fmla="*/ 119 h 1279661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0431 w 1203510"/>
                  <a:gd name="connsiteY0" fmla="*/ 43 h 1279585"/>
                  <a:gd name="connsiteX1" fmla="*/ 1203500 w 1203510"/>
                  <a:gd name="connsiteY1" fmla="*/ 248261 h 1279585"/>
                  <a:gd name="connsiteX2" fmla="*/ 604215 w 1203510"/>
                  <a:gd name="connsiteY2" fmla="*/ 1279585 h 1279585"/>
                  <a:gd name="connsiteX3" fmla="*/ 0 w 1203510"/>
                  <a:gd name="connsiteY3" fmla="*/ 237036 h 1279585"/>
                  <a:gd name="connsiteX4" fmla="*/ 590431 w 1203510"/>
                  <a:gd name="connsiteY4" fmla="*/ 43 h 1279585"/>
                  <a:gd name="connsiteX0" fmla="*/ 595026 w 1203510"/>
                  <a:gd name="connsiteY0" fmla="*/ 53 h 1263513"/>
                  <a:gd name="connsiteX1" fmla="*/ 1203500 w 1203510"/>
                  <a:gd name="connsiteY1" fmla="*/ 232189 h 1263513"/>
                  <a:gd name="connsiteX2" fmla="*/ 604215 w 1203510"/>
                  <a:gd name="connsiteY2" fmla="*/ 1263513 h 1263513"/>
                  <a:gd name="connsiteX3" fmla="*/ 0 w 1203510"/>
                  <a:gd name="connsiteY3" fmla="*/ 220964 h 1263513"/>
                  <a:gd name="connsiteX4" fmla="*/ 595026 w 1203510"/>
                  <a:gd name="connsiteY4" fmla="*/ 53 h 1263513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50 h 1265807"/>
                  <a:gd name="connsiteX1" fmla="*/ 1203500 w 1203510"/>
                  <a:gd name="connsiteY1" fmla="*/ 234483 h 1265807"/>
                  <a:gd name="connsiteX2" fmla="*/ 604215 w 1203510"/>
                  <a:gd name="connsiteY2" fmla="*/ 1265807 h 1265807"/>
                  <a:gd name="connsiteX3" fmla="*/ 0 w 1203510"/>
                  <a:gd name="connsiteY3" fmla="*/ 223258 h 1265807"/>
                  <a:gd name="connsiteX4" fmla="*/ 595026 w 1203510"/>
                  <a:gd name="connsiteY4" fmla="*/ 50 h 1265807"/>
                  <a:gd name="connsiteX0" fmla="*/ 595026 w 1203510"/>
                  <a:gd name="connsiteY0" fmla="*/ 36 h 1265793"/>
                  <a:gd name="connsiteX1" fmla="*/ 1203500 w 1203510"/>
                  <a:gd name="connsiteY1" fmla="*/ 234469 h 1265793"/>
                  <a:gd name="connsiteX2" fmla="*/ 604215 w 1203510"/>
                  <a:gd name="connsiteY2" fmla="*/ 1265793 h 1265793"/>
                  <a:gd name="connsiteX3" fmla="*/ 0 w 1203510"/>
                  <a:gd name="connsiteY3" fmla="*/ 223244 h 1265793"/>
                  <a:gd name="connsiteX4" fmla="*/ 595026 w 1203510"/>
                  <a:gd name="connsiteY4" fmla="*/ 36 h 1265793"/>
                  <a:gd name="connsiteX0" fmla="*/ 595026 w 1203500"/>
                  <a:gd name="connsiteY0" fmla="*/ 36 h 1265793"/>
                  <a:gd name="connsiteX1" fmla="*/ 1203500 w 1203500"/>
                  <a:gd name="connsiteY1" fmla="*/ 234469 h 1265793"/>
                  <a:gd name="connsiteX2" fmla="*/ 604215 w 1203500"/>
                  <a:gd name="connsiteY2" fmla="*/ 1265793 h 1265793"/>
                  <a:gd name="connsiteX3" fmla="*/ 0 w 1203500"/>
                  <a:gd name="connsiteY3" fmla="*/ 223244 h 1265793"/>
                  <a:gd name="connsiteX4" fmla="*/ 595026 w 1203500"/>
                  <a:gd name="connsiteY4" fmla="*/ 36 h 1265793"/>
                  <a:gd name="connsiteX0" fmla="*/ 595026 w 1203500"/>
                  <a:gd name="connsiteY0" fmla="*/ 36 h 1267889"/>
                  <a:gd name="connsiteX1" fmla="*/ 1203500 w 1203500"/>
                  <a:gd name="connsiteY1" fmla="*/ 234469 h 1267889"/>
                  <a:gd name="connsiteX2" fmla="*/ 604215 w 1203500"/>
                  <a:gd name="connsiteY2" fmla="*/ 1265793 h 1267889"/>
                  <a:gd name="connsiteX3" fmla="*/ 0 w 1203500"/>
                  <a:gd name="connsiteY3" fmla="*/ 223244 h 1267889"/>
                  <a:gd name="connsiteX4" fmla="*/ 595026 w 1203500"/>
                  <a:gd name="connsiteY4" fmla="*/ 36 h 1267889"/>
                  <a:gd name="connsiteX0" fmla="*/ 595026 w 1203500"/>
                  <a:gd name="connsiteY0" fmla="*/ 36 h 1265844"/>
                  <a:gd name="connsiteX1" fmla="*/ 1203500 w 1203500"/>
                  <a:gd name="connsiteY1" fmla="*/ 234469 h 1265844"/>
                  <a:gd name="connsiteX2" fmla="*/ 604215 w 1203500"/>
                  <a:gd name="connsiteY2" fmla="*/ 1265793 h 1265844"/>
                  <a:gd name="connsiteX3" fmla="*/ 0 w 1203500"/>
                  <a:gd name="connsiteY3" fmla="*/ 223244 h 1265844"/>
                  <a:gd name="connsiteX4" fmla="*/ 595026 w 1203500"/>
                  <a:gd name="connsiteY4" fmla="*/ 36 h 1265844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772"/>
                  <a:gd name="connsiteX1" fmla="*/ 1201202 w 1201202"/>
                  <a:gd name="connsiteY1" fmla="*/ 229851 h 1265772"/>
                  <a:gd name="connsiteX2" fmla="*/ 604215 w 1201202"/>
                  <a:gd name="connsiteY2" fmla="*/ 1265770 h 1265772"/>
                  <a:gd name="connsiteX3" fmla="*/ 0 w 1201202"/>
                  <a:gd name="connsiteY3" fmla="*/ 223221 h 1265772"/>
                  <a:gd name="connsiteX4" fmla="*/ 595026 w 1201202"/>
                  <a:gd name="connsiteY4" fmla="*/ 13 h 1265772"/>
                  <a:gd name="connsiteX0" fmla="*/ 595026 w 1201202"/>
                  <a:gd name="connsiteY0" fmla="*/ 13 h 1265899"/>
                  <a:gd name="connsiteX1" fmla="*/ 1201202 w 1201202"/>
                  <a:gd name="connsiteY1" fmla="*/ 229851 h 1265899"/>
                  <a:gd name="connsiteX2" fmla="*/ 604215 w 1201202"/>
                  <a:gd name="connsiteY2" fmla="*/ 1265770 h 1265899"/>
                  <a:gd name="connsiteX3" fmla="*/ 0 w 1201202"/>
                  <a:gd name="connsiteY3" fmla="*/ 223221 h 1265899"/>
                  <a:gd name="connsiteX4" fmla="*/ 595026 w 1201202"/>
                  <a:gd name="connsiteY4" fmla="*/ 13 h 1265899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6440"/>
                  <a:gd name="connsiteX1" fmla="*/ 1201202 w 1201202"/>
                  <a:gd name="connsiteY1" fmla="*/ 229851 h 1266440"/>
                  <a:gd name="connsiteX2" fmla="*/ 604215 w 1201202"/>
                  <a:gd name="connsiteY2" fmla="*/ 1265770 h 1266440"/>
                  <a:gd name="connsiteX3" fmla="*/ 0 w 1201202"/>
                  <a:gd name="connsiteY3" fmla="*/ 223221 h 1266440"/>
                  <a:gd name="connsiteX4" fmla="*/ 595026 w 1201202"/>
                  <a:gd name="connsiteY4" fmla="*/ 13 h 1266440"/>
                  <a:gd name="connsiteX0" fmla="*/ 595026 w 1201202"/>
                  <a:gd name="connsiteY0" fmla="*/ 13 h 1265770"/>
                  <a:gd name="connsiteX1" fmla="*/ 1201202 w 1201202"/>
                  <a:gd name="connsiteY1" fmla="*/ 229851 h 1265770"/>
                  <a:gd name="connsiteX2" fmla="*/ 604215 w 1201202"/>
                  <a:gd name="connsiteY2" fmla="*/ 1265770 h 1265770"/>
                  <a:gd name="connsiteX3" fmla="*/ 0 w 1201202"/>
                  <a:gd name="connsiteY3" fmla="*/ 223221 h 1265770"/>
                  <a:gd name="connsiteX4" fmla="*/ 595026 w 1201202"/>
                  <a:gd name="connsiteY4" fmla="*/ 13 h 1265770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  <a:gd name="connsiteX0" fmla="*/ 595026 w 1201202"/>
                  <a:gd name="connsiteY0" fmla="*/ 13 h 1265773"/>
                  <a:gd name="connsiteX1" fmla="*/ 1201202 w 1201202"/>
                  <a:gd name="connsiteY1" fmla="*/ 229851 h 1265773"/>
                  <a:gd name="connsiteX2" fmla="*/ 604215 w 1201202"/>
                  <a:gd name="connsiteY2" fmla="*/ 1265770 h 1265773"/>
                  <a:gd name="connsiteX3" fmla="*/ 0 w 1201202"/>
                  <a:gd name="connsiteY3" fmla="*/ 223221 h 1265773"/>
                  <a:gd name="connsiteX4" fmla="*/ 595026 w 1201202"/>
                  <a:gd name="connsiteY4" fmla="*/ 13 h 126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202" h="1265773">
                    <a:moveTo>
                      <a:pt x="595026" y="13"/>
                    </a:moveTo>
                    <a:cubicBezTo>
                      <a:pt x="671162" y="1118"/>
                      <a:pt x="684268" y="69437"/>
                      <a:pt x="1201202" y="229851"/>
                    </a:cubicBezTo>
                    <a:cubicBezTo>
                      <a:pt x="1194308" y="911796"/>
                      <a:pt x="654192" y="1267076"/>
                      <a:pt x="604215" y="1265770"/>
                    </a:cubicBezTo>
                    <a:cubicBezTo>
                      <a:pt x="557946" y="1264561"/>
                      <a:pt x="-1" y="918951"/>
                      <a:pt x="0" y="223221"/>
                    </a:cubicBezTo>
                    <a:cubicBezTo>
                      <a:pt x="505448" y="70848"/>
                      <a:pt x="518890" y="-1092"/>
                      <a:pt x="595026" y="13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rgbClr val="A9474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B653726-87C0-452A-B683-2E4FB70AA6FC}"/>
                </a:ext>
              </a:extLst>
            </p:cNvPr>
            <p:cNvGrpSpPr/>
            <p:nvPr/>
          </p:nvGrpSpPr>
          <p:grpSpPr>
            <a:xfrm>
              <a:off x="6256369" y="1211421"/>
              <a:ext cx="677008" cy="690926"/>
              <a:chOff x="5485553" y="4974741"/>
              <a:chExt cx="677008" cy="690926"/>
            </a:xfrm>
          </p:grpSpPr>
          <p:sp>
            <p:nvSpPr>
              <p:cNvPr id="44" name="Ofullständig cirkel 43">
                <a:extLst>
                  <a:ext uri="{FF2B5EF4-FFF2-40B4-BE49-F238E27FC236}">
                    <a16:creationId xmlns:a16="http://schemas.microsoft.com/office/drawing/2014/main" id="{58CE850D-2822-4215-A305-5555E13316D9}"/>
                  </a:ext>
                </a:extLst>
              </p:cNvPr>
              <p:cNvSpPr/>
              <p:nvPr/>
            </p:nvSpPr>
            <p:spPr>
              <a:xfrm>
                <a:off x="5485553" y="4988659"/>
                <a:ext cx="677008" cy="677008"/>
              </a:xfrm>
              <a:prstGeom prst="pie">
                <a:avLst>
                  <a:gd name="adj1" fmla="val 18227617"/>
                  <a:gd name="adj2" fmla="val 2734978"/>
                </a:avLst>
              </a:prstGeom>
              <a:solidFill>
                <a:srgbClr val="8DAAC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fullständig cirkel 44">
                <a:extLst>
                  <a:ext uri="{FF2B5EF4-FFF2-40B4-BE49-F238E27FC236}">
                    <a16:creationId xmlns:a16="http://schemas.microsoft.com/office/drawing/2014/main" id="{4B4863FC-3D32-4C6C-924D-CE7AC573E710}"/>
                  </a:ext>
                </a:extLst>
              </p:cNvPr>
              <p:cNvSpPr/>
              <p:nvPr/>
            </p:nvSpPr>
            <p:spPr>
              <a:xfrm>
                <a:off x="5485553" y="4988659"/>
                <a:ext cx="677008" cy="677008"/>
              </a:xfrm>
              <a:prstGeom prst="pie">
                <a:avLst>
                  <a:gd name="adj1" fmla="val 10683064"/>
                  <a:gd name="adj2" fmla="val 18287626"/>
                </a:avLst>
              </a:prstGeom>
              <a:solidFill>
                <a:srgbClr val="FFD92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fullständig cirkel 45">
                <a:extLst>
                  <a:ext uri="{FF2B5EF4-FFF2-40B4-BE49-F238E27FC236}">
                    <a16:creationId xmlns:a16="http://schemas.microsoft.com/office/drawing/2014/main" id="{B94AFA02-7AA0-48D3-94F9-174B6BC83458}"/>
                  </a:ext>
                </a:extLst>
              </p:cNvPr>
              <p:cNvSpPr/>
              <p:nvPr/>
            </p:nvSpPr>
            <p:spPr>
              <a:xfrm>
                <a:off x="5485553" y="4988659"/>
                <a:ext cx="677008" cy="677008"/>
              </a:xfrm>
              <a:prstGeom prst="pie">
                <a:avLst>
                  <a:gd name="adj1" fmla="val 7995101"/>
                  <a:gd name="adj2" fmla="val 10830022"/>
                </a:avLst>
              </a:prstGeom>
              <a:solidFill>
                <a:srgbClr val="FC736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fullständig cirkel 46">
                <a:extLst>
                  <a:ext uri="{FF2B5EF4-FFF2-40B4-BE49-F238E27FC236}">
                    <a16:creationId xmlns:a16="http://schemas.microsoft.com/office/drawing/2014/main" id="{4B87F438-3EEF-44EA-A122-39CF77E37A1D}"/>
                  </a:ext>
                </a:extLst>
              </p:cNvPr>
              <p:cNvSpPr/>
              <p:nvPr/>
            </p:nvSpPr>
            <p:spPr>
              <a:xfrm>
                <a:off x="5655009" y="5158122"/>
                <a:ext cx="340922" cy="340922"/>
              </a:xfrm>
              <a:prstGeom prst="pie">
                <a:avLst>
                  <a:gd name="adj1" fmla="val 8000675"/>
                  <a:gd name="adj2" fmla="val 2762660"/>
                </a:avLst>
              </a:prstGeom>
              <a:solidFill>
                <a:srgbClr val="F7F8F8"/>
              </a:solidFill>
              <a:ln>
                <a:solidFill>
                  <a:srgbClr val="F7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48" name="Rak koppling 47">
                <a:extLst>
                  <a:ext uri="{FF2B5EF4-FFF2-40B4-BE49-F238E27FC236}">
                    <a16:creationId xmlns:a16="http://schemas.microsoft.com/office/drawing/2014/main" id="{EA72F61D-7C70-44A1-87B0-DE3D953245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8877" y="4974741"/>
                <a:ext cx="100984" cy="352422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CEAB9A3E-BB03-4A4A-AB7E-871D1E206074}"/>
                </a:ext>
              </a:extLst>
            </p:cNvPr>
            <p:cNvGrpSpPr/>
            <p:nvPr/>
          </p:nvGrpSpPr>
          <p:grpSpPr>
            <a:xfrm>
              <a:off x="4797299" y="1191741"/>
              <a:ext cx="605693" cy="640165"/>
              <a:chOff x="1504133" y="1003304"/>
              <a:chExt cx="1190133" cy="1280330"/>
            </a:xfrm>
          </p:grpSpPr>
          <p:sp>
            <p:nvSpPr>
              <p:cNvPr id="50" name="Flödesschema: Kort 14">
                <a:extLst>
                  <a:ext uri="{FF2B5EF4-FFF2-40B4-BE49-F238E27FC236}">
                    <a16:creationId xmlns:a16="http://schemas.microsoft.com/office/drawing/2014/main" id="{67B1FE02-76BA-4B2F-9F8E-D9751D6EB829}"/>
                  </a:ext>
                </a:extLst>
              </p:cNvPr>
              <p:cNvSpPr/>
              <p:nvPr/>
            </p:nvSpPr>
            <p:spPr>
              <a:xfrm>
                <a:off x="1613807" y="1003304"/>
                <a:ext cx="970786" cy="1280330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0 w 10000"/>
                  <a:gd name="connsiteY0" fmla="*/ 2033 h 10033"/>
                  <a:gd name="connsiteX1" fmla="*/ 3090 w 10000"/>
                  <a:gd name="connsiteY1" fmla="*/ 0 h 10033"/>
                  <a:gd name="connsiteX2" fmla="*/ 10000 w 10000"/>
                  <a:gd name="connsiteY2" fmla="*/ 33 h 10033"/>
                  <a:gd name="connsiteX3" fmla="*/ 10000 w 10000"/>
                  <a:gd name="connsiteY3" fmla="*/ 10033 h 10033"/>
                  <a:gd name="connsiteX4" fmla="*/ 0 w 10000"/>
                  <a:gd name="connsiteY4" fmla="*/ 10033 h 10033"/>
                  <a:gd name="connsiteX5" fmla="*/ 0 w 10000"/>
                  <a:gd name="connsiteY5" fmla="*/ 2033 h 10033"/>
                  <a:gd name="connsiteX0" fmla="*/ 0 w 10000"/>
                  <a:gd name="connsiteY0" fmla="*/ 2033 h 10033"/>
                  <a:gd name="connsiteX1" fmla="*/ 3701 w 10000"/>
                  <a:gd name="connsiteY1" fmla="*/ 0 h 10033"/>
                  <a:gd name="connsiteX2" fmla="*/ 10000 w 10000"/>
                  <a:gd name="connsiteY2" fmla="*/ 33 h 10033"/>
                  <a:gd name="connsiteX3" fmla="*/ 10000 w 10000"/>
                  <a:gd name="connsiteY3" fmla="*/ 10033 h 10033"/>
                  <a:gd name="connsiteX4" fmla="*/ 0 w 10000"/>
                  <a:gd name="connsiteY4" fmla="*/ 10033 h 10033"/>
                  <a:gd name="connsiteX5" fmla="*/ 0 w 10000"/>
                  <a:gd name="connsiteY5" fmla="*/ 2033 h 10033"/>
                  <a:gd name="connsiteX0" fmla="*/ 44 w 10000"/>
                  <a:gd name="connsiteY0" fmla="*/ 2332 h 10033"/>
                  <a:gd name="connsiteX1" fmla="*/ 3701 w 10000"/>
                  <a:gd name="connsiteY1" fmla="*/ 0 h 10033"/>
                  <a:gd name="connsiteX2" fmla="*/ 10000 w 10000"/>
                  <a:gd name="connsiteY2" fmla="*/ 33 h 10033"/>
                  <a:gd name="connsiteX3" fmla="*/ 10000 w 10000"/>
                  <a:gd name="connsiteY3" fmla="*/ 10033 h 10033"/>
                  <a:gd name="connsiteX4" fmla="*/ 0 w 10000"/>
                  <a:gd name="connsiteY4" fmla="*/ 10033 h 10033"/>
                  <a:gd name="connsiteX5" fmla="*/ 44 w 10000"/>
                  <a:gd name="connsiteY5" fmla="*/ 2332 h 1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33">
                    <a:moveTo>
                      <a:pt x="44" y="2332"/>
                    </a:moveTo>
                    <a:lnTo>
                      <a:pt x="3701" y="0"/>
                    </a:lnTo>
                    <a:lnTo>
                      <a:pt x="10000" y="33"/>
                    </a:lnTo>
                    <a:lnTo>
                      <a:pt x="10000" y="10033"/>
                    </a:lnTo>
                    <a:lnTo>
                      <a:pt x="0" y="10033"/>
                    </a:lnTo>
                    <a:cubicBezTo>
                      <a:pt x="15" y="7466"/>
                      <a:pt x="29" y="4899"/>
                      <a:pt x="44" y="233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2173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C1A66DE-56A5-413F-B92A-F5D8DEAFF6F3}"/>
                  </a:ext>
                </a:extLst>
              </p:cNvPr>
              <p:cNvSpPr/>
              <p:nvPr/>
            </p:nvSpPr>
            <p:spPr>
              <a:xfrm>
                <a:off x="1504133" y="1670932"/>
                <a:ext cx="1190133" cy="364067"/>
              </a:xfrm>
              <a:prstGeom prst="rect">
                <a:avLst/>
              </a:prstGeom>
              <a:solidFill>
                <a:srgbClr val="217346"/>
              </a:solidFill>
              <a:ln w="38100">
                <a:solidFill>
                  <a:srgbClr val="2173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100" b="1" dirty="0">
                    <a:latin typeface="Arial Rounded MT Bold" panose="020F0704030504030204" pitchFamily="34" charset="0"/>
                  </a:rPr>
                  <a:t>XLS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989578EC-FED5-4634-B890-286E7B7C0AB8}" type="datetime10">
              <a:rPr lang="sv-SE" noProof="0" smtClean="0"/>
              <a:pPr/>
              <a:t>13:48</a:t>
            </a:fld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3864ABFF-A627-4DDB-BE4D-EC79A633A4C8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43FEDC-192E-4104-8A6B-8A1C95BFE1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32702" t="58281" r="26674" b="3363"/>
          <a:stretch/>
        </p:blipFill>
        <p:spPr>
          <a:xfrm>
            <a:off x="0" y="0"/>
            <a:ext cx="12192000" cy="686227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545138B-8A7C-41F5-B3FE-425A92880831}"/>
              </a:ext>
            </a:extLst>
          </p:cNvPr>
          <p:cNvSpPr/>
          <p:nvPr/>
        </p:nvSpPr>
        <p:spPr>
          <a:xfrm>
            <a:off x="3272547" y="2664619"/>
            <a:ext cx="57704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Komplexiteten med Business </a:t>
            </a:r>
            <a:r>
              <a:rPr lang="sv-SE" sz="2000" b="1" i="1" dirty="0" err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Intelligence</a:t>
            </a:r>
            <a:r>
              <a:rPr lang="sv-SE" sz="2000" b="1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försvinner helt med PowerPage BI</a:t>
            </a:r>
            <a:endParaRPr lang="sv-SE" sz="1400" b="1" i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GB" sz="1400" i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Martin Horning, Director Operations, Bring SCM</a:t>
            </a:r>
            <a:br>
              <a:rPr lang="sv-SE" sz="2000" i="1"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sv-SE" sz="1600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990AF-28F4-4DFE-A2BA-C3A223B982E4}"/>
              </a:ext>
            </a:extLst>
          </p:cNvPr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1DAC11-95A1-41CE-8271-6B627BE34A94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4706D21-D428-4690-822C-16E29B5821E7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55AF1F7-EFAC-436D-80CC-A315AA1D0C5A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6244A43-762B-4D79-87E6-A6521133186B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8E9978-64CF-41A6-AC4C-A8B679246766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0735D58-C709-4C38-823C-BB9F73AA94DE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A9CE00C-BC0E-4710-A864-3E84A8A5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30287" y="6130843"/>
            <a:ext cx="510901" cy="5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ödesschema: Process 9">
            <a:extLst>
              <a:ext uri="{FF2B5EF4-FFF2-40B4-BE49-F238E27FC236}">
                <a16:creationId xmlns:a16="http://schemas.microsoft.com/office/drawing/2014/main" id="{9C528CC4-AF1A-4D4E-9581-AFACC16FAA87}"/>
              </a:ext>
            </a:extLst>
          </p:cNvPr>
          <p:cNvSpPr/>
          <p:nvPr/>
        </p:nvSpPr>
        <p:spPr bwMode="auto">
          <a:xfrm>
            <a:off x="479376" y="294354"/>
            <a:ext cx="1245177" cy="64920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1" name="Flödesschema: Alternativ process 10">
            <a:extLst>
              <a:ext uri="{FF2B5EF4-FFF2-40B4-BE49-F238E27FC236}">
                <a16:creationId xmlns:a16="http://schemas.microsoft.com/office/drawing/2014/main" id="{FDDFB83F-CD19-4D34-9CE2-2795DB232497}"/>
              </a:ext>
            </a:extLst>
          </p:cNvPr>
          <p:cNvSpPr/>
          <p:nvPr/>
        </p:nvSpPr>
        <p:spPr bwMode="auto">
          <a:xfrm>
            <a:off x="479376" y="1153858"/>
            <a:ext cx="1245177" cy="64920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Alternativ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2" name="Flödesschema: Beslut 11">
            <a:extLst>
              <a:ext uri="{FF2B5EF4-FFF2-40B4-BE49-F238E27FC236}">
                <a16:creationId xmlns:a16="http://schemas.microsoft.com/office/drawing/2014/main" id="{F5D32714-A2B6-4C91-AC5E-E44F964E89BD}"/>
              </a:ext>
            </a:extLst>
          </p:cNvPr>
          <p:cNvSpPr/>
          <p:nvPr/>
        </p:nvSpPr>
        <p:spPr bwMode="auto">
          <a:xfrm>
            <a:off x="479376" y="2003397"/>
            <a:ext cx="1245177" cy="649208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Beslut</a:t>
            </a:r>
          </a:p>
        </p:txBody>
      </p:sp>
      <p:sp>
        <p:nvSpPr>
          <p:cNvPr id="13" name="Flödesschema: Förutbestämd process 12">
            <a:extLst>
              <a:ext uri="{FF2B5EF4-FFF2-40B4-BE49-F238E27FC236}">
                <a16:creationId xmlns:a16="http://schemas.microsoft.com/office/drawing/2014/main" id="{F83A86F9-6F74-47EA-B311-D3A15B8B6BED}"/>
              </a:ext>
            </a:extLst>
          </p:cNvPr>
          <p:cNvSpPr/>
          <p:nvPr/>
        </p:nvSpPr>
        <p:spPr bwMode="auto">
          <a:xfrm>
            <a:off x="479376" y="2852936"/>
            <a:ext cx="1245177" cy="649208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Förutbestämd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4" name="Flödesschema: Intern lagring 13">
            <a:extLst>
              <a:ext uri="{FF2B5EF4-FFF2-40B4-BE49-F238E27FC236}">
                <a16:creationId xmlns:a16="http://schemas.microsoft.com/office/drawing/2014/main" id="{5A76644A-D616-4A46-A875-3A75150B3D32}"/>
              </a:ext>
            </a:extLst>
          </p:cNvPr>
          <p:cNvSpPr/>
          <p:nvPr/>
        </p:nvSpPr>
        <p:spPr bwMode="auto">
          <a:xfrm>
            <a:off x="479376" y="3702475"/>
            <a:ext cx="1245177" cy="649208"/>
          </a:xfrm>
          <a:prstGeom prst="flowChartInternalStorag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Intern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lagring</a:t>
            </a:r>
          </a:p>
        </p:txBody>
      </p:sp>
      <p:sp>
        <p:nvSpPr>
          <p:cNvPr id="15" name="Flödesschema: Dokument 14">
            <a:extLst>
              <a:ext uri="{FF2B5EF4-FFF2-40B4-BE49-F238E27FC236}">
                <a16:creationId xmlns:a16="http://schemas.microsoft.com/office/drawing/2014/main" id="{439C299D-3225-4D01-B29D-A0220DA51746}"/>
              </a:ext>
            </a:extLst>
          </p:cNvPr>
          <p:cNvSpPr/>
          <p:nvPr/>
        </p:nvSpPr>
        <p:spPr bwMode="auto">
          <a:xfrm>
            <a:off x="479376" y="4505449"/>
            <a:ext cx="1245177" cy="64920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Dokument</a:t>
            </a:r>
          </a:p>
        </p:txBody>
      </p:sp>
      <p:sp>
        <p:nvSpPr>
          <p:cNvPr id="16" name="Flödesschema: Flersidigt dokument 15">
            <a:extLst>
              <a:ext uri="{FF2B5EF4-FFF2-40B4-BE49-F238E27FC236}">
                <a16:creationId xmlns:a16="http://schemas.microsoft.com/office/drawing/2014/main" id="{AFD300CA-E5FF-4BBB-84F3-F7E1351BE8CF}"/>
              </a:ext>
            </a:extLst>
          </p:cNvPr>
          <p:cNvSpPr/>
          <p:nvPr/>
        </p:nvSpPr>
        <p:spPr bwMode="auto">
          <a:xfrm>
            <a:off x="479376" y="5308423"/>
            <a:ext cx="1245177" cy="649208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Flersidigt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dokument</a:t>
            </a:r>
          </a:p>
        </p:txBody>
      </p:sp>
      <p:sp>
        <p:nvSpPr>
          <p:cNvPr id="17" name="Flödesschema: Begränsare 16">
            <a:extLst>
              <a:ext uri="{FF2B5EF4-FFF2-40B4-BE49-F238E27FC236}">
                <a16:creationId xmlns:a16="http://schemas.microsoft.com/office/drawing/2014/main" id="{9C7BA6BD-CC89-4A34-A628-5A9E180A3BC5}"/>
              </a:ext>
            </a:extLst>
          </p:cNvPr>
          <p:cNvSpPr/>
          <p:nvPr/>
        </p:nvSpPr>
        <p:spPr bwMode="auto">
          <a:xfrm>
            <a:off x="2351584" y="294354"/>
            <a:ext cx="1245177" cy="64920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Begränsare</a:t>
            </a:r>
          </a:p>
        </p:txBody>
      </p:sp>
      <p:sp>
        <p:nvSpPr>
          <p:cNvPr id="18" name="Flödesschema: Förberedelse 17">
            <a:extLst>
              <a:ext uri="{FF2B5EF4-FFF2-40B4-BE49-F238E27FC236}">
                <a16:creationId xmlns:a16="http://schemas.microsoft.com/office/drawing/2014/main" id="{B8568BC8-A050-4BF0-9F7A-263755DC0393}"/>
              </a:ext>
            </a:extLst>
          </p:cNvPr>
          <p:cNvSpPr/>
          <p:nvPr/>
        </p:nvSpPr>
        <p:spPr bwMode="auto">
          <a:xfrm>
            <a:off x="2351584" y="1153858"/>
            <a:ext cx="1245177" cy="649208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Förberedelse</a:t>
            </a:r>
          </a:p>
        </p:txBody>
      </p:sp>
      <p:sp>
        <p:nvSpPr>
          <p:cNvPr id="19" name="Flödesschema: Manuella indata 18">
            <a:extLst>
              <a:ext uri="{FF2B5EF4-FFF2-40B4-BE49-F238E27FC236}">
                <a16:creationId xmlns:a16="http://schemas.microsoft.com/office/drawing/2014/main" id="{FA95B641-08B8-4E7C-B886-CBC89B4DC2CB}"/>
              </a:ext>
            </a:extLst>
          </p:cNvPr>
          <p:cNvSpPr/>
          <p:nvPr/>
        </p:nvSpPr>
        <p:spPr bwMode="auto">
          <a:xfrm>
            <a:off x="2351584" y="2003397"/>
            <a:ext cx="1245177" cy="649208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Manuella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indata</a:t>
            </a:r>
          </a:p>
        </p:txBody>
      </p:sp>
      <p:sp>
        <p:nvSpPr>
          <p:cNvPr id="20" name="Flödesschema: Manuell åtgärd 19">
            <a:extLst>
              <a:ext uri="{FF2B5EF4-FFF2-40B4-BE49-F238E27FC236}">
                <a16:creationId xmlns:a16="http://schemas.microsoft.com/office/drawing/2014/main" id="{8C3DDD61-C737-466A-8AA2-85FACEB16E9B}"/>
              </a:ext>
            </a:extLst>
          </p:cNvPr>
          <p:cNvSpPr/>
          <p:nvPr/>
        </p:nvSpPr>
        <p:spPr bwMode="auto">
          <a:xfrm>
            <a:off x="2351584" y="2852936"/>
            <a:ext cx="1245177" cy="649208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Manuell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åtgärd</a:t>
            </a:r>
          </a:p>
        </p:txBody>
      </p:sp>
      <p:sp>
        <p:nvSpPr>
          <p:cNvPr id="21" name="Flödesschema: Koppling 20">
            <a:extLst>
              <a:ext uri="{FF2B5EF4-FFF2-40B4-BE49-F238E27FC236}">
                <a16:creationId xmlns:a16="http://schemas.microsoft.com/office/drawing/2014/main" id="{B668FAE3-0D15-461C-8B27-971FA673E16B}"/>
              </a:ext>
            </a:extLst>
          </p:cNvPr>
          <p:cNvSpPr/>
          <p:nvPr/>
        </p:nvSpPr>
        <p:spPr bwMode="auto">
          <a:xfrm>
            <a:off x="2351584" y="3702475"/>
            <a:ext cx="1245177" cy="64920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Koppling</a:t>
            </a:r>
          </a:p>
        </p:txBody>
      </p:sp>
      <p:sp>
        <p:nvSpPr>
          <p:cNvPr id="22" name="Flödesschema: Sidbrytningskoppling 21">
            <a:extLst>
              <a:ext uri="{FF2B5EF4-FFF2-40B4-BE49-F238E27FC236}">
                <a16:creationId xmlns:a16="http://schemas.microsoft.com/office/drawing/2014/main" id="{056E588D-1EE6-4B18-AD05-4D8ED3D9C597}"/>
              </a:ext>
            </a:extLst>
          </p:cNvPr>
          <p:cNvSpPr/>
          <p:nvPr/>
        </p:nvSpPr>
        <p:spPr bwMode="auto">
          <a:xfrm>
            <a:off x="2351584" y="4505449"/>
            <a:ext cx="1245177" cy="649208"/>
          </a:xfrm>
          <a:prstGeom prst="flowChartOffpageConnec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Sidbrytnings-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koppling</a:t>
            </a:r>
          </a:p>
        </p:txBody>
      </p:sp>
      <p:sp>
        <p:nvSpPr>
          <p:cNvPr id="23" name="Flödesschema: Kort 22">
            <a:extLst>
              <a:ext uri="{FF2B5EF4-FFF2-40B4-BE49-F238E27FC236}">
                <a16:creationId xmlns:a16="http://schemas.microsoft.com/office/drawing/2014/main" id="{49CEEC5F-F7C1-4430-A784-C37D7A7A8F75}"/>
              </a:ext>
            </a:extLst>
          </p:cNvPr>
          <p:cNvSpPr/>
          <p:nvPr/>
        </p:nvSpPr>
        <p:spPr bwMode="auto">
          <a:xfrm>
            <a:off x="2351584" y="5308423"/>
            <a:ext cx="1245177" cy="649208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Kort</a:t>
            </a:r>
          </a:p>
        </p:txBody>
      </p:sp>
      <p:sp>
        <p:nvSpPr>
          <p:cNvPr id="25" name="Flödesschema: Summeringspunkt 24">
            <a:extLst>
              <a:ext uri="{FF2B5EF4-FFF2-40B4-BE49-F238E27FC236}">
                <a16:creationId xmlns:a16="http://schemas.microsoft.com/office/drawing/2014/main" id="{B95D49E7-D88C-4732-930F-0CE60F8F72D3}"/>
              </a:ext>
            </a:extLst>
          </p:cNvPr>
          <p:cNvSpPr/>
          <p:nvPr/>
        </p:nvSpPr>
        <p:spPr bwMode="auto">
          <a:xfrm>
            <a:off x="4101115" y="1153858"/>
            <a:ext cx="1245177" cy="649208"/>
          </a:xfrm>
          <a:prstGeom prst="flowChartSummingJunction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Summerings-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punkt</a:t>
            </a:r>
          </a:p>
        </p:txBody>
      </p:sp>
      <p:sp>
        <p:nvSpPr>
          <p:cNvPr id="26" name="Flödesschema: Eller 25">
            <a:extLst>
              <a:ext uri="{FF2B5EF4-FFF2-40B4-BE49-F238E27FC236}">
                <a16:creationId xmlns:a16="http://schemas.microsoft.com/office/drawing/2014/main" id="{9CE0FB9D-73C4-4F5E-A843-8515900A0969}"/>
              </a:ext>
            </a:extLst>
          </p:cNvPr>
          <p:cNvSpPr/>
          <p:nvPr/>
        </p:nvSpPr>
        <p:spPr bwMode="auto">
          <a:xfrm>
            <a:off x="4101115" y="2003397"/>
            <a:ext cx="1245177" cy="649208"/>
          </a:xfrm>
          <a:prstGeom prst="flowChartOr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Eller</a:t>
            </a:r>
          </a:p>
        </p:txBody>
      </p:sp>
      <p:sp>
        <p:nvSpPr>
          <p:cNvPr id="27" name="Flödesschema: Sammanför och sortera 26">
            <a:extLst>
              <a:ext uri="{FF2B5EF4-FFF2-40B4-BE49-F238E27FC236}">
                <a16:creationId xmlns:a16="http://schemas.microsoft.com/office/drawing/2014/main" id="{DD720DAB-0B78-41F7-9791-BD7B458FF484}"/>
              </a:ext>
            </a:extLst>
          </p:cNvPr>
          <p:cNvSpPr/>
          <p:nvPr/>
        </p:nvSpPr>
        <p:spPr bwMode="auto">
          <a:xfrm>
            <a:off x="4101115" y="2852936"/>
            <a:ext cx="1245177" cy="649208"/>
          </a:xfrm>
          <a:prstGeom prst="flowChartCollat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Sammanför 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och sortera</a:t>
            </a:r>
          </a:p>
        </p:txBody>
      </p:sp>
      <p:sp>
        <p:nvSpPr>
          <p:cNvPr id="28" name="Flödesschema: Sortera 27">
            <a:extLst>
              <a:ext uri="{FF2B5EF4-FFF2-40B4-BE49-F238E27FC236}">
                <a16:creationId xmlns:a16="http://schemas.microsoft.com/office/drawing/2014/main" id="{933A52E8-6C35-4688-BD0F-EB76ECCC5E2C}"/>
              </a:ext>
            </a:extLst>
          </p:cNvPr>
          <p:cNvSpPr/>
          <p:nvPr/>
        </p:nvSpPr>
        <p:spPr bwMode="auto">
          <a:xfrm>
            <a:off x="4101115" y="3702475"/>
            <a:ext cx="1245177" cy="649208"/>
          </a:xfrm>
          <a:prstGeom prst="flowChartSor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Sortera</a:t>
            </a:r>
          </a:p>
        </p:txBody>
      </p:sp>
      <p:sp>
        <p:nvSpPr>
          <p:cNvPr id="29" name="Flödesschema: Extrahera 28">
            <a:extLst>
              <a:ext uri="{FF2B5EF4-FFF2-40B4-BE49-F238E27FC236}">
                <a16:creationId xmlns:a16="http://schemas.microsoft.com/office/drawing/2014/main" id="{8E07E47C-6E3B-47E0-8D19-85651D3ED4A3}"/>
              </a:ext>
            </a:extLst>
          </p:cNvPr>
          <p:cNvSpPr/>
          <p:nvPr/>
        </p:nvSpPr>
        <p:spPr bwMode="auto">
          <a:xfrm>
            <a:off x="4101115" y="4505449"/>
            <a:ext cx="1245177" cy="649208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Extrahera</a:t>
            </a:r>
          </a:p>
        </p:txBody>
      </p:sp>
      <p:sp>
        <p:nvSpPr>
          <p:cNvPr id="30" name="Flödesschema: Sammanfoga 29">
            <a:extLst>
              <a:ext uri="{FF2B5EF4-FFF2-40B4-BE49-F238E27FC236}">
                <a16:creationId xmlns:a16="http://schemas.microsoft.com/office/drawing/2014/main" id="{E9567912-01C1-4A53-A088-0D759E50E190}"/>
              </a:ext>
            </a:extLst>
          </p:cNvPr>
          <p:cNvSpPr/>
          <p:nvPr/>
        </p:nvSpPr>
        <p:spPr bwMode="auto">
          <a:xfrm>
            <a:off x="4101115" y="5308423"/>
            <a:ext cx="1245177" cy="649208"/>
          </a:xfrm>
          <a:prstGeom prst="flowChartMerg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Sammanfoga</a:t>
            </a:r>
          </a:p>
        </p:txBody>
      </p:sp>
      <p:sp>
        <p:nvSpPr>
          <p:cNvPr id="31" name="Flödesschema: Lagrade data 30">
            <a:extLst>
              <a:ext uri="{FF2B5EF4-FFF2-40B4-BE49-F238E27FC236}">
                <a16:creationId xmlns:a16="http://schemas.microsoft.com/office/drawing/2014/main" id="{F9E4BA7E-BF54-4046-8365-1B2339DB242F}"/>
              </a:ext>
            </a:extLst>
          </p:cNvPr>
          <p:cNvSpPr/>
          <p:nvPr/>
        </p:nvSpPr>
        <p:spPr bwMode="auto">
          <a:xfrm>
            <a:off x="5735960" y="294354"/>
            <a:ext cx="1245177" cy="649208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Lagrade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32" name="Flödesschema: Uppehåll 31">
            <a:extLst>
              <a:ext uri="{FF2B5EF4-FFF2-40B4-BE49-F238E27FC236}">
                <a16:creationId xmlns:a16="http://schemas.microsoft.com/office/drawing/2014/main" id="{2FAB5C8E-DD02-4AEB-8F79-DC74347891EA}"/>
              </a:ext>
            </a:extLst>
          </p:cNvPr>
          <p:cNvSpPr/>
          <p:nvPr/>
        </p:nvSpPr>
        <p:spPr bwMode="auto">
          <a:xfrm>
            <a:off x="5735960" y="1153858"/>
            <a:ext cx="1245177" cy="649208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Uppehåll</a:t>
            </a:r>
          </a:p>
        </p:txBody>
      </p:sp>
      <p:sp>
        <p:nvSpPr>
          <p:cNvPr id="33" name="Flödesschema: Lagring med sekventiell åtkomst 32">
            <a:extLst>
              <a:ext uri="{FF2B5EF4-FFF2-40B4-BE49-F238E27FC236}">
                <a16:creationId xmlns:a16="http://schemas.microsoft.com/office/drawing/2014/main" id="{1968E143-CECE-40CC-98C3-FA0CD9434FDA}"/>
              </a:ext>
            </a:extLst>
          </p:cNvPr>
          <p:cNvSpPr/>
          <p:nvPr/>
        </p:nvSpPr>
        <p:spPr bwMode="auto">
          <a:xfrm>
            <a:off x="5735960" y="2003397"/>
            <a:ext cx="1245177" cy="649208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Lagring med 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sekventiell åtkomst</a:t>
            </a:r>
          </a:p>
        </p:txBody>
      </p:sp>
      <p:sp>
        <p:nvSpPr>
          <p:cNvPr id="34" name="Flödesschema: Magnetskiva 33">
            <a:extLst>
              <a:ext uri="{FF2B5EF4-FFF2-40B4-BE49-F238E27FC236}">
                <a16:creationId xmlns:a16="http://schemas.microsoft.com/office/drawing/2014/main" id="{2E06FE68-E714-40D6-A6F1-F500926236AE}"/>
              </a:ext>
            </a:extLst>
          </p:cNvPr>
          <p:cNvSpPr/>
          <p:nvPr/>
        </p:nvSpPr>
        <p:spPr bwMode="auto">
          <a:xfrm>
            <a:off x="5735960" y="2852936"/>
            <a:ext cx="1245177" cy="64920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Magnetskiva</a:t>
            </a:r>
          </a:p>
        </p:txBody>
      </p:sp>
      <p:sp>
        <p:nvSpPr>
          <p:cNvPr id="35" name="Flödesschema: Lagring med direkt åtkomst 34">
            <a:extLst>
              <a:ext uri="{FF2B5EF4-FFF2-40B4-BE49-F238E27FC236}">
                <a16:creationId xmlns:a16="http://schemas.microsoft.com/office/drawing/2014/main" id="{D452E2E4-992D-407F-A318-6B0E320BCCFE}"/>
              </a:ext>
            </a:extLst>
          </p:cNvPr>
          <p:cNvSpPr/>
          <p:nvPr/>
        </p:nvSpPr>
        <p:spPr bwMode="auto">
          <a:xfrm>
            <a:off x="5735960" y="3702475"/>
            <a:ext cx="1245177" cy="649208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Lagring med</a:t>
            </a:r>
          </a:p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direkt åtkomst</a:t>
            </a:r>
          </a:p>
        </p:txBody>
      </p:sp>
      <p:sp>
        <p:nvSpPr>
          <p:cNvPr id="36" name="Flödesschema: Visa 35">
            <a:extLst>
              <a:ext uri="{FF2B5EF4-FFF2-40B4-BE49-F238E27FC236}">
                <a16:creationId xmlns:a16="http://schemas.microsoft.com/office/drawing/2014/main" id="{0EFA551C-E00E-42E5-A61C-E692A518B485}"/>
              </a:ext>
            </a:extLst>
          </p:cNvPr>
          <p:cNvSpPr/>
          <p:nvPr/>
        </p:nvSpPr>
        <p:spPr bwMode="auto">
          <a:xfrm>
            <a:off x="5735960" y="4505449"/>
            <a:ext cx="1245177" cy="649208"/>
          </a:xfrm>
          <a:prstGeom prst="flowChartDisplay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Visa</a:t>
            </a:r>
          </a:p>
        </p:txBody>
      </p:sp>
      <p:sp>
        <p:nvSpPr>
          <p:cNvPr id="61" name="Flödesschema: Hålremsa 60">
            <a:extLst>
              <a:ext uri="{FF2B5EF4-FFF2-40B4-BE49-F238E27FC236}">
                <a16:creationId xmlns:a16="http://schemas.microsoft.com/office/drawing/2014/main" id="{FCF4776B-51FF-4067-BC89-8EBE195D9457}"/>
              </a:ext>
            </a:extLst>
          </p:cNvPr>
          <p:cNvSpPr/>
          <p:nvPr/>
        </p:nvSpPr>
        <p:spPr bwMode="auto">
          <a:xfrm>
            <a:off x="4101115" y="294354"/>
            <a:ext cx="1245177" cy="64920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Hålremsa</a:t>
            </a:r>
          </a:p>
        </p:txBody>
      </p:sp>
      <p:pic>
        <p:nvPicPr>
          <p:cNvPr id="62" name="Bild 61" descr="Hämta från molnet">
            <a:extLst>
              <a:ext uri="{FF2B5EF4-FFF2-40B4-BE49-F238E27FC236}">
                <a16:creationId xmlns:a16="http://schemas.microsoft.com/office/drawing/2014/main" id="{4FEDD914-82E5-4FA0-B5E5-1F70D6A48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1705" y="768828"/>
            <a:ext cx="914400" cy="914400"/>
          </a:xfrm>
          <a:prstGeom prst="rect">
            <a:avLst/>
          </a:prstGeom>
        </p:spPr>
      </p:pic>
      <p:pic>
        <p:nvPicPr>
          <p:cNvPr id="63" name="Bild 62" descr="Upprepa">
            <a:extLst>
              <a:ext uri="{FF2B5EF4-FFF2-40B4-BE49-F238E27FC236}">
                <a16:creationId xmlns:a16="http://schemas.microsoft.com/office/drawing/2014/main" id="{B8D5F85A-52D3-46E4-B4D8-89CD26CD8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2424" y="1546197"/>
            <a:ext cx="914400" cy="914400"/>
          </a:xfrm>
          <a:prstGeom prst="rect">
            <a:avLst/>
          </a:prstGeom>
        </p:spPr>
      </p:pic>
      <p:sp>
        <p:nvSpPr>
          <p:cNvPr id="64" name="textruta 63">
            <a:extLst>
              <a:ext uri="{FF2B5EF4-FFF2-40B4-BE49-F238E27FC236}">
                <a16:creationId xmlns:a16="http://schemas.microsoft.com/office/drawing/2014/main" id="{1496C9DA-CD17-49B7-A35A-7625209655F5}"/>
              </a:ext>
            </a:extLst>
          </p:cNvPr>
          <p:cNvSpPr txBox="1"/>
          <p:nvPr/>
        </p:nvSpPr>
        <p:spPr>
          <a:xfrm>
            <a:off x="9552384" y="3626969"/>
            <a:ext cx="190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>
                <a:latin typeface="Candara" panose="020E0502030303020204" pitchFamily="34" charset="0"/>
              </a:rPr>
              <a:t>PowerPage</a:t>
            </a:r>
            <a:r>
              <a:rPr lang="sv-SE" sz="2000" b="1" dirty="0">
                <a:latin typeface="Candara" panose="020E0502030303020204" pitchFamily="34" charset="0"/>
              </a:rPr>
              <a:t> 5.0</a:t>
            </a:r>
            <a:endParaRPr lang="sv-SE" sz="100" b="1" i="1" dirty="0">
              <a:latin typeface="Candara" panose="020E0502030303020204" pitchFamily="34" charset="0"/>
            </a:endParaRPr>
          </a:p>
        </p:txBody>
      </p:sp>
      <p:sp>
        <p:nvSpPr>
          <p:cNvPr id="65" name="Flödesschema: Kort 64">
            <a:extLst>
              <a:ext uri="{FF2B5EF4-FFF2-40B4-BE49-F238E27FC236}">
                <a16:creationId xmlns:a16="http://schemas.microsoft.com/office/drawing/2014/main" id="{6556AC19-00B9-43EC-BEF4-A01AD5675512}"/>
              </a:ext>
            </a:extLst>
          </p:cNvPr>
          <p:cNvSpPr/>
          <p:nvPr/>
        </p:nvSpPr>
        <p:spPr bwMode="auto">
          <a:xfrm>
            <a:off x="9840416" y="2847370"/>
            <a:ext cx="1131979" cy="639232"/>
          </a:xfrm>
          <a:prstGeom prst="flowChartPunchedCard">
            <a:avLst/>
          </a:prstGeom>
          <a:solidFill>
            <a:srgbClr val="FCFCFC"/>
          </a:solidFill>
          <a:ln w="19050" cap="flat" cmpd="sng" algn="ctr">
            <a:solidFill>
              <a:srgbClr val="5B5C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sv-SE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1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78EC-FED5-4634-B890-286E7B7C0AB8}" type="datetime10">
              <a:rPr lang="sv-SE" noProof="0" smtClean="0"/>
              <a:t>13:47</a:t>
            </a:fld>
            <a:endParaRPr lang="en-GB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ABFF-A627-4DDB-BE4D-EC79A633A4C8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43FEDC-192E-4104-8A6B-8A1C95BFE1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32702" t="58281" r="26674" b="3363"/>
          <a:stretch/>
        </p:blipFill>
        <p:spPr>
          <a:xfrm>
            <a:off x="0" y="0"/>
            <a:ext cx="12192000" cy="686227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545138B-8A7C-41F5-B3FE-425A92880831}"/>
              </a:ext>
            </a:extLst>
          </p:cNvPr>
          <p:cNvSpPr/>
          <p:nvPr/>
        </p:nvSpPr>
        <p:spPr>
          <a:xfrm>
            <a:off x="3272547" y="2664619"/>
            <a:ext cx="7933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600" dirty="0">
                <a:solidFill>
                  <a:schemeClr val="bg1">
                    <a:lumMod val="85000"/>
                  </a:schemeClr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Arbetsbok, blad, delar och lager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7990AF-28F4-4DFE-A2BA-C3A223B982E4}"/>
              </a:ext>
            </a:extLst>
          </p:cNvPr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1DAC11-95A1-41CE-8271-6B627BE34A94}"/>
                </a:ext>
              </a:extLst>
            </p:cNvPr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4706D21-D428-4690-822C-16E29B5821E7}"/>
                </a:ext>
              </a:extLst>
            </p:cNvPr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55AF1F7-EFAC-436D-80CC-A315AA1D0C5A}"/>
                </a:ext>
              </a:extLst>
            </p:cNvPr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6244A43-762B-4D79-87E6-A6521133186B}"/>
                </a:ext>
              </a:extLst>
            </p:cNvPr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68E9978-64CF-41A6-AC4C-A8B679246766}"/>
                </a:ext>
              </a:extLst>
            </p:cNvPr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0735D58-C709-4C38-823C-BB9F73AA94DE}"/>
                </a:ext>
              </a:extLst>
            </p:cNvPr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A9CE00C-BC0E-4710-A864-3E84A8A5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30287" y="6130843"/>
            <a:ext cx="510901" cy="57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97B54B-D8A8-EEE7-0F49-EA7CEE4B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1311932" y="6035040"/>
            <a:ext cx="771760" cy="7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7055E-D6DB-41D0-A0AA-94D96B98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Bo </a:t>
            </a:r>
            <a:r>
              <a:rPr lang="sv-SE" dirty="0" err="1"/>
              <a:t>Sinander</a:t>
            </a:r>
            <a:r>
              <a:rPr lang="sv-SE" dirty="0"/>
              <a:t> 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30B40-0743-D2D5-15C5-C32F48653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BA96C708-CCA8-45D9-9FA2-4413214790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Vi har varit verksamma sedan 1998 och är specialiserade på att underlätta och effektivisera framtagning av beslutsunderlag</a:t>
            </a:r>
            <a:br>
              <a:rPr lang="sv-SE" dirty="0"/>
            </a:br>
            <a:endParaRPr lang="sv-SE" dirty="0"/>
          </a:p>
          <a:p>
            <a:r>
              <a:rPr lang="sv-SE" dirty="0"/>
              <a:t>Vi </a:t>
            </a:r>
            <a:r>
              <a:rPr lang="sv-SE"/>
              <a:t>håller problemlösande </a:t>
            </a:r>
            <a:r>
              <a:rPr lang="sv-SE" dirty="0"/>
              <a:t>utbildningar i</a:t>
            </a:r>
          </a:p>
          <a:p>
            <a:pPr lvl="1"/>
            <a:r>
              <a:rPr lang="sv-SE" dirty="0"/>
              <a:t>Excel och kompetensuppgradering till 365 </a:t>
            </a:r>
          </a:p>
          <a:p>
            <a:pPr lvl="1"/>
            <a:r>
              <a:rPr lang="sv-SE" dirty="0"/>
              <a:t>Business </a:t>
            </a:r>
            <a:r>
              <a:rPr lang="sv-SE" dirty="0" err="1"/>
              <a:t>Intelligence</a:t>
            </a:r>
            <a:r>
              <a:rPr lang="sv-SE" dirty="0"/>
              <a:t>, </a:t>
            </a:r>
            <a:r>
              <a:rPr lang="sv-SE" dirty="0" err="1"/>
              <a:t>PowerPage</a:t>
            </a:r>
            <a:r>
              <a:rPr lang="sv-SE" dirty="0"/>
              <a:t> BI</a:t>
            </a:r>
          </a:p>
          <a:p>
            <a:pPr lvl="1"/>
            <a:r>
              <a:rPr lang="sv-SE" dirty="0" err="1"/>
              <a:t>Security</a:t>
            </a:r>
            <a:r>
              <a:rPr lang="sv-SE" dirty="0"/>
              <a:t> Awareness och –</a:t>
            </a:r>
            <a:r>
              <a:rPr lang="sv-SE" dirty="0" err="1"/>
              <a:t>Analytics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F2F3-7CC9-B936-0409-B03E55A6E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3AE02B7E-C2B7-474E-A736-B3F03F1E24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3203" y="3335338"/>
            <a:ext cx="3683793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F28FA3B0-2606-41D0-956D-4017D6098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60" y="2438399"/>
            <a:ext cx="3664013" cy="366401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2D4C94E-85E1-4E79-8EA3-474036CD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Arbetsbok, blad, delar och lager</a:t>
            </a:r>
          </a:p>
        </p:txBody>
      </p:sp>
    </p:spTree>
    <p:extLst>
      <p:ext uri="{BB962C8B-B14F-4D97-AF65-F5344CB8AC3E}">
        <p14:creationId xmlns:p14="http://schemas.microsoft.com/office/powerpoint/2010/main" val="1170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93004-1DA0-D213-687A-4ACC71A1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I begynnelsen fanns </a:t>
            </a:r>
            <a:r>
              <a:rPr lang="sv-SE" dirty="0" err="1"/>
              <a:t>Multiplan</a:t>
            </a:r>
            <a:r>
              <a:rPr lang="sv-SE" dirty="0"/>
              <a:t> och </a:t>
            </a:r>
            <a:r>
              <a:rPr lang="sv-SE" dirty="0" err="1"/>
              <a:t>Chart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91BAC6-263B-3A33-32F6-76FB0DA2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/>
          <a:lstStyle/>
          <a:p>
            <a:r>
              <a:rPr lang="sv-SE" dirty="0" err="1"/>
              <a:t>Multiplan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DB4823-5ECC-CC3F-2D1C-27E3132F1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/>
          <a:lstStyle/>
          <a:p>
            <a:r>
              <a:rPr lang="sv-SE" dirty="0"/>
              <a:t>Kalkylark med 255 rader</a:t>
            </a:r>
          </a:p>
          <a:p>
            <a:r>
              <a:rPr lang="sv-SE" dirty="0"/>
              <a:t>Länka från fil till fil för att åstadkomma multipla plan – sedermera flera blad i arbetsboken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7C718-EF5E-2E9D-A55D-14B9CB381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/>
          <a:lstStyle/>
          <a:p>
            <a:r>
              <a:rPr lang="sv-SE" dirty="0"/>
              <a:t>Microsoft </a:t>
            </a:r>
            <a:r>
              <a:rPr lang="sv-SE" dirty="0" err="1"/>
              <a:t>Chart</a:t>
            </a:r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CE1C89-EAEB-BFEA-947A-A4AE870FE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/>
          <a:lstStyle/>
          <a:p>
            <a:r>
              <a:rPr lang="sv-SE" dirty="0"/>
              <a:t>Kopiera celler i </a:t>
            </a:r>
            <a:r>
              <a:rPr lang="sv-SE" dirty="0" err="1"/>
              <a:t>Multiplan</a:t>
            </a:r>
            <a:endParaRPr lang="sv-SE" dirty="0"/>
          </a:p>
          <a:p>
            <a:r>
              <a:rPr lang="sv-SE" dirty="0"/>
              <a:t>Avsluta programmet</a:t>
            </a:r>
          </a:p>
          <a:p>
            <a:r>
              <a:rPr lang="sv-SE" dirty="0"/>
              <a:t>Byt diskett och öppna MS </a:t>
            </a:r>
            <a:r>
              <a:rPr lang="sv-SE" dirty="0" err="1"/>
              <a:t>Chart</a:t>
            </a:r>
            <a:endParaRPr lang="sv-SE" dirty="0"/>
          </a:p>
          <a:p>
            <a:r>
              <a:rPr lang="sv-SE" dirty="0"/>
              <a:t>Klistra in.</a:t>
            </a:r>
          </a:p>
        </p:txBody>
      </p:sp>
    </p:spTree>
    <p:extLst>
      <p:ext uri="{BB962C8B-B14F-4D97-AF65-F5344CB8AC3E}">
        <p14:creationId xmlns:p14="http://schemas.microsoft.com/office/powerpoint/2010/main" val="38458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93004-1DA0-D213-687A-4ACC71A1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Excel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DB4823-5ECC-CC3F-2D1C-27E3132F1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950678"/>
          </a:xfrm>
        </p:spPr>
        <p:txBody>
          <a:bodyPr anchor="t">
            <a:normAutofit fontScale="77500" lnSpcReduction="20000"/>
          </a:bodyPr>
          <a:lstStyle/>
          <a:p>
            <a:r>
              <a:rPr lang="sv-SE" dirty="0"/>
              <a:t>Kalkylblad</a:t>
            </a:r>
          </a:p>
          <a:p>
            <a:pPr lvl="1"/>
            <a:r>
              <a:rPr lang="sv-SE" dirty="0"/>
              <a:t>En fil blir en arbetsbok med flera blad (”tredimensionellt”)</a:t>
            </a:r>
          </a:p>
          <a:p>
            <a:pPr lvl="1"/>
            <a:r>
              <a:rPr lang="sv-SE" dirty="0"/>
              <a:t>Tillägg tämligen sömlöst integrerade på kalkylblad</a:t>
            </a:r>
          </a:p>
          <a:p>
            <a:pPr lvl="1"/>
            <a:r>
              <a:rPr lang="sv-SE" dirty="0"/>
              <a:t>Namnhanteraren en ”kalkylerande </a:t>
            </a:r>
            <a:r>
              <a:rPr lang="sv-SE" dirty="0" err="1"/>
              <a:t>proxy</a:t>
            </a:r>
            <a:r>
              <a:rPr lang="sv-SE" dirty="0"/>
              <a:t>” för cellreferenser och bakgrundsberäkningar</a:t>
            </a:r>
          </a:p>
          <a:p>
            <a:pPr lvl="2"/>
            <a:r>
              <a:rPr lang="sv-SE" dirty="0"/>
              <a:t>Namngivna områden</a:t>
            </a:r>
          </a:p>
          <a:p>
            <a:pPr lvl="2"/>
            <a:r>
              <a:rPr lang="sv-SE" dirty="0"/>
              <a:t>Lambda-funktioner</a:t>
            </a:r>
          </a:p>
          <a:p>
            <a:pPr lvl="2"/>
            <a:r>
              <a:rPr lang="sv-SE" dirty="0"/>
              <a:t>Dynamiska diagram</a:t>
            </a:r>
          </a:p>
          <a:p>
            <a:pPr lvl="2"/>
            <a:r>
              <a:rPr lang="sv-SE" dirty="0"/>
              <a:t>Dynamiska pivot-tabeller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CE1C89-EAEB-BFEA-947A-A4AE870FE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2438399"/>
            <a:ext cx="4895056" cy="3950677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Diagram</a:t>
            </a:r>
          </a:p>
          <a:p>
            <a:pPr lvl="1"/>
            <a:r>
              <a:rPr lang="sv-SE" dirty="0"/>
              <a:t>Data från kalkylblad</a:t>
            </a:r>
          </a:p>
          <a:p>
            <a:pPr lvl="1"/>
            <a:r>
              <a:rPr lang="sv-SE" dirty="0"/>
              <a:t>Automatisk omräkning</a:t>
            </a:r>
          </a:p>
          <a:p>
            <a:r>
              <a:rPr lang="sv-SE" dirty="0"/>
              <a:t>Pivottabell</a:t>
            </a:r>
          </a:p>
          <a:p>
            <a:pPr lvl="1"/>
            <a:r>
              <a:rPr lang="sv-SE" dirty="0"/>
              <a:t>Data från kalkylblad</a:t>
            </a:r>
          </a:p>
          <a:p>
            <a:pPr lvl="1"/>
            <a:r>
              <a:rPr lang="sv-SE" dirty="0"/>
              <a:t>Data kan returneras</a:t>
            </a:r>
          </a:p>
          <a:p>
            <a:pPr lvl="1"/>
            <a:r>
              <a:rPr lang="sv-SE" dirty="0"/>
              <a:t>Ej eller måttligt automatisk omräkning</a:t>
            </a:r>
          </a:p>
          <a:p>
            <a:r>
              <a:rPr lang="sv-SE" dirty="0" err="1"/>
              <a:t>Macro</a:t>
            </a:r>
            <a:r>
              <a:rPr lang="sv-SE" dirty="0"/>
              <a:t> (alla versioner)</a:t>
            </a:r>
          </a:p>
          <a:p>
            <a:pPr lvl="1"/>
            <a:r>
              <a:rPr lang="sv-SE" dirty="0"/>
              <a:t>Data från och till kalkylblad</a:t>
            </a:r>
          </a:p>
          <a:p>
            <a:pPr lvl="1"/>
            <a:r>
              <a:rPr lang="sv-SE" dirty="0"/>
              <a:t>I rappet allt som kan utföras som kommandon</a:t>
            </a:r>
          </a:p>
          <a:p>
            <a:pPr lvl="1"/>
            <a:r>
              <a:rPr lang="sv-SE" dirty="0"/>
              <a:t>Ej eller måttligt automatisk omräkning</a:t>
            </a:r>
          </a:p>
          <a:p>
            <a:r>
              <a:rPr lang="sv-SE" dirty="0"/>
              <a:t>Power Query</a:t>
            </a:r>
          </a:p>
          <a:p>
            <a:pPr lvl="1"/>
            <a:r>
              <a:rPr lang="sv-SE" dirty="0"/>
              <a:t>Data till och från kalkylblad</a:t>
            </a:r>
          </a:p>
          <a:p>
            <a:pPr lvl="1"/>
            <a:r>
              <a:rPr lang="sv-SE" dirty="0"/>
              <a:t>Ej eller måttligt automatisk omräkning.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4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DD9C-08E1-491E-1276-27B9D6AD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Formler, värden och presentation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74A2C-D9DD-0571-BF5B-F92B8E1C2F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formler, värden och utseende</a:t>
            </a:r>
          </a:p>
          <a:p>
            <a:endParaRPr lang="sv-SE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D59292F-3599-F401-4888-7787B138C8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Formelradens innehåll</a:t>
            </a:r>
          </a:p>
          <a:p>
            <a:r>
              <a:rPr lang="sv-SE" dirty="0"/>
              <a:t>Cellens värde</a:t>
            </a:r>
          </a:p>
          <a:p>
            <a:r>
              <a:rPr lang="sv-SE" dirty="0"/>
              <a:t>Textformatering.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1EFF6-6E5C-0592-17FB-22A8D2F5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19D8-FF3D-4115-A195-7159B4FBE886}" type="datetime10">
              <a:rPr lang="sv-SE" noProof="0" smtClean="0"/>
              <a:pPr/>
              <a:t>13:48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2BB498-8372-2907-217E-B1FB15B6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F099-AECA-4F42-871A-079387B23591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944AAA-F04D-9FC4-D950-C6578F170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7"/>
          <a:stretch/>
        </p:blipFill>
        <p:spPr>
          <a:xfrm>
            <a:off x="1759009" y="2044157"/>
            <a:ext cx="2931464" cy="2181232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677B2-20BE-0AFF-55BA-061DEF5A7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07"/>
          <a:stretch/>
        </p:blipFill>
        <p:spPr>
          <a:xfrm>
            <a:off x="2191168" y="2730434"/>
            <a:ext cx="2931464" cy="2181232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37F2C2-E4FA-5659-25A9-B6DFE3C06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27" y="3416711"/>
            <a:ext cx="2931464" cy="2175695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55AF70-A27F-34A5-20B6-CF8DD79DD7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144"/>
          <a:stretch/>
        </p:blipFill>
        <p:spPr>
          <a:xfrm>
            <a:off x="3055486" y="4097451"/>
            <a:ext cx="2925738" cy="2192682"/>
          </a:xfrm>
          <a:prstGeom prst="flowChartDocumen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DB91D-4024-63DD-94DF-C9B0A72DF4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53" b="13387"/>
          <a:stretch/>
        </p:blipFill>
        <p:spPr>
          <a:xfrm>
            <a:off x="3481918" y="4795177"/>
            <a:ext cx="2680350" cy="1988142"/>
          </a:xfrm>
          <a:prstGeom prst="flowChartDocumen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0FDF-9F0E-7D4A-916A-CACE2DD0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sv-SE" dirty="0"/>
              <a:t>Cell</a:t>
            </a:r>
          </a:p>
        </p:txBody>
      </p:sp>
      <p:pic>
        <p:nvPicPr>
          <p:cNvPr id="12" name="Picture 12" descr="Paste Special">
            <a:extLst>
              <a:ext uri="{FF2B5EF4-FFF2-40B4-BE49-F238E27FC236}">
                <a16:creationId xmlns:a16="http://schemas.microsoft.com/office/drawing/2014/main" id="{897C3434-D6B5-F45D-B272-7E92EE2041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140" y="1896218"/>
            <a:ext cx="3322608" cy="2423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DD6A0-0FC3-7979-D77A-F398A16BE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896218"/>
            <a:ext cx="4895056" cy="3950677"/>
          </a:xfrm>
        </p:spPr>
        <p:txBody>
          <a:bodyPr>
            <a:normAutofit/>
          </a:bodyPr>
          <a:lstStyle/>
          <a:p>
            <a:r>
              <a:rPr lang="sv-SE" dirty="0"/>
              <a:t>Kolumnbredd</a:t>
            </a:r>
          </a:p>
          <a:p>
            <a:r>
              <a:rPr lang="sv-SE" dirty="0" err="1"/>
              <a:t>Radhöjd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6F4A-E753-1731-FE92-093CD90D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13:48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169CE2-00C8-EB65-B274-A5F619F2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13" name="Picture 3" descr="Format Cells">
            <a:extLst>
              <a:ext uri="{FF2B5EF4-FFF2-40B4-BE49-F238E27FC236}">
                <a16:creationId xmlns:a16="http://schemas.microsoft.com/office/drawing/2014/main" id="{E2D43B75-4559-F2AB-7A23-5B442918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55" y="18962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Format Cells">
            <a:extLst>
              <a:ext uri="{FF2B5EF4-FFF2-40B4-BE49-F238E27FC236}">
                <a16:creationId xmlns:a16="http://schemas.microsoft.com/office/drawing/2014/main" id="{44480372-2084-D060-179F-95054A5F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355" y="20486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Format Cells">
            <a:extLst>
              <a:ext uri="{FF2B5EF4-FFF2-40B4-BE49-F238E27FC236}">
                <a16:creationId xmlns:a16="http://schemas.microsoft.com/office/drawing/2014/main" id="{51F42B49-DCF2-3031-EDDB-4FF740B4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55" y="22010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Format Cells">
            <a:extLst>
              <a:ext uri="{FF2B5EF4-FFF2-40B4-BE49-F238E27FC236}">
                <a16:creationId xmlns:a16="http://schemas.microsoft.com/office/drawing/2014/main" id="{5A833924-B459-A702-E4EA-FF5B5A32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55" y="23534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ormat Cells">
            <a:extLst>
              <a:ext uri="{FF2B5EF4-FFF2-40B4-BE49-F238E27FC236}">
                <a16:creationId xmlns:a16="http://schemas.microsoft.com/office/drawing/2014/main" id="{422CC36D-7A6D-4EF6-AB10-8D140C1C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55" y="25058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Format Cells">
            <a:extLst>
              <a:ext uri="{FF2B5EF4-FFF2-40B4-BE49-F238E27FC236}">
                <a16:creationId xmlns:a16="http://schemas.microsoft.com/office/drawing/2014/main" id="{FD74E2B8-48BE-2138-B870-2009D31D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55" y="2658218"/>
            <a:ext cx="405447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FD8114A5-5E7B-D0D1-F501-DE641425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Sheet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DDD3A3E3-6E63-291D-3EAF-3153D16920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5780" y="2438400"/>
            <a:ext cx="3591327" cy="3951288"/>
          </a:xfrm>
        </p:spPr>
      </p:pic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0E908F1D-E8E0-4B37-01D8-379B38828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9436" y="2438400"/>
            <a:ext cx="3591327" cy="3951288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04B2D-0180-E934-081F-D157FA83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438167"/>
            <a:ext cx="1143000" cy="365125"/>
          </a:xfrm>
        </p:spPr>
        <p:txBody>
          <a:bodyPr/>
          <a:lstStyle/>
          <a:p>
            <a:fld id="{CB0219D8-FF3D-4115-A195-7159B4FBE886}" type="datetime10">
              <a:rPr lang="sv-SE" noProof="0" smtClean="0"/>
              <a:pPr/>
              <a:t>13:48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2DE877-AB16-84B6-790E-2AF15CE3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38167"/>
            <a:ext cx="551167" cy="365125"/>
          </a:xfrm>
        </p:spPr>
        <p:txBody>
          <a:bodyPr/>
          <a:lstStyle/>
          <a:p>
            <a:fld id="{2CCFF099-AECA-4F42-871A-079387B23591}" type="slidenum">
              <a:rPr lang="en-GB" noProof="0" smtClean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30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Anpassat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4FD0CD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f945650-ec40-41a9-9362-7e2addda4452}" enabled="1" method="Standard" siteId="{a33c6ac4-a52e-45c5-af07-b972df9bd004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55862</TotalTime>
  <Words>610</Words>
  <Application>Microsoft Office PowerPoint</Application>
  <PresentationFormat>Widescreen</PresentationFormat>
  <Paragraphs>163</Paragraphs>
  <Slides>19</Slides>
  <Notes>7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Rounded MT Bold</vt:lpstr>
      <vt:lpstr>Calibri</vt:lpstr>
      <vt:lpstr>Candara</vt:lpstr>
      <vt:lpstr>Corbel</vt:lpstr>
      <vt:lpstr>Noto IKEA Latin</vt:lpstr>
      <vt:lpstr>Segoe Print</vt:lpstr>
      <vt:lpstr>Segoe UI Light</vt:lpstr>
      <vt:lpstr>Verdana</vt:lpstr>
      <vt:lpstr>Parallax</vt:lpstr>
      <vt:lpstr>PowerPoint Presentation</vt:lpstr>
      <vt:lpstr>PowerPoint Presentation</vt:lpstr>
      <vt:lpstr>Bo Sinander AB</vt:lpstr>
      <vt:lpstr>Arbetsbok, blad, delar och lager</vt:lpstr>
      <vt:lpstr>I begynnelsen fanns Multiplan och Chart</vt:lpstr>
      <vt:lpstr>Excel</vt:lpstr>
      <vt:lpstr>Formler, värden och presentation </vt:lpstr>
      <vt:lpstr>Cell</vt:lpstr>
      <vt:lpstr>Sheet Level</vt:lpstr>
      <vt:lpstr>Power Query</vt:lpstr>
      <vt:lpstr>Excel-fil</vt:lpstr>
      <vt:lpstr>Pyamastabeller</vt:lpstr>
      <vt:lpstr>Stilrena rapporter</vt:lpstr>
      <vt:lpstr>Samkör datakällor</vt:lpstr>
      <vt:lpstr>Scan Data</vt:lpstr>
      <vt:lpstr>Security Analytics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PowerPage</dc:title>
  <dc:creator>Joel Iverlöv</dc:creator>
  <cp:lastModifiedBy>Bo Sinander</cp:lastModifiedBy>
  <cp:revision>498</cp:revision>
  <dcterms:created xsi:type="dcterms:W3CDTF">2019-10-08T18:03:48Z</dcterms:created>
  <dcterms:modified xsi:type="dcterms:W3CDTF">2023-11-09T13:23:06Z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Parallax:16</vt:lpwstr>
  </property>
  <property fmtid="{D5CDD505-2E9C-101B-9397-08002B2CF9AE}" pid="3" name="ClassificationContentMarkingFooterText">
    <vt:lpwstr>Internal</vt:lpwstr>
  </property>
</Properties>
</file>